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98" r:id="rId5"/>
    <p:sldId id="300" r:id="rId6"/>
    <p:sldId id="287" r:id="rId7"/>
    <p:sldId id="299" r:id="rId8"/>
    <p:sldId id="315" r:id="rId9"/>
    <p:sldId id="318" r:id="rId10"/>
    <p:sldId id="314" r:id="rId11"/>
    <p:sldId id="301" r:id="rId12"/>
    <p:sldId id="317" r:id="rId13"/>
    <p:sldId id="316" r:id="rId14"/>
    <p:sldId id="313" r:id="rId15"/>
    <p:sldId id="303" r:id="rId16"/>
    <p:sldId id="319" r:id="rId17"/>
    <p:sldId id="323" r:id="rId18"/>
    <p:sldId id="321" r:id="rId19"/>
    <p:sldId id="320" r:id="rId20"/>
    <p:sldId id="324" r:id="rId21"/>
    <p:sldId id="331" r:id="rId22"/>
    <p:sldId id="330" r:id="rId23"/>
    <p:sldId id="326" r:id="rId24"/>
    <p:sldId id="327" r:id="rId25"/>
    <p:sldId id="306" r:id="rId26"/>
    <p:sldId id="328" r:id="rId27"/>
    <p:sldId id="329" r:id="rId28"/>
    <p:sldId id="312" r:id="rId29"/>
    <p:sldId id="311" r:id="rId30"/>
    <p:sldId id="285" r:id="rId31"/>
    <p:sldId id="310" r:id="rId32"/>
    <p:sldId id="260" r:id="rId3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4D700-BCD5-47C1-AB63-87B81C4C04B4}">
          <p14:sldIdLst>
            <p14:sldId id="298"/>
            <p14:sldId id="300"/>
            <p14:sldId id="287"/>
            <p14:sldId id="299"/>
            <p14:sldId id="315"/>
            <p14:sldId id="318"/>
            <p14:sldId id="314"/>
            <p14:sldId id="301"/>
            <p14:sldId id="317"/>
            <p14:sldId id="316"/>
            <p14:sldId id="313"/>
            <p14:sldId id="303"/>
            <p14:sldId id="319"/>
            <p14:sldId id="323"/>
            <p14:sldId id="321"/>
            <p14:sldId id="320"/>
            <p14:sldId id="324"/>
            <p14:sldId id="331"/>
            <p14:sldId id="330"/>
            <p14:sldId id="326"/>
            <p14:sldId id="327"/>
            <p14:sldId id="306"/>
            <p14:sldId id="328"/>
            <p14:sldId id="329"/>
            <p14:sldId id="312"/>
            <p14:sldId id="311"/>
            <p14:sldId id="285"/>
            <p14:sldId id="310"/>
          </p14:sldIdLst>
        </p14:section>
        <p14:section name="Appendix" id="{F602512F-A235-45EA-99A6-D001B529D032}">
          <p14:sldIdLst>
            <p14:sldId id="2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1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67585"/>
  </p:normalViewPr>
  <p:slideViewPr>
    <p:cSldViewPr snapToGrid="0">
      <p:cViewPr>
        <p:scale>
          <a:sx n="110" d="100"/>
          <a:sy n="110" d="100"/>
        </p:scale>
        <p:origin x="87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4431D-B343-48BB-9FDA-2CDD38E7F5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625205-C31D-4823-AFB2-4F6914D706AA}">
      <dgm:prSet custT="1"/>
      <dgm:spPr>
        <a:solidFill>
          <a:srgbClr val="C00000"/>
        </a:solidFill>
        <a:ln w="19050" cap="flat" cmpd="sng" algn="ctr">
          <a:solidFill>
            <a:prstClr val="white">
              <a:hueOff val="0"/>
              <a:satOff val="0"/>
              <a:lumOff val="0"/>
              <a:alphaOff val="0"/>
            </a:prstClr>
          </a:solidFill>
          <a:prstDash val="solid"/>
          <a:miter lim="800000"/>
        </a:ln>
        <a:effectLst/>
      </dgm:spPr>
      <dgm:t>
        <a:bodyPr spcFirstLastPara="0" vert="horz" wrap="square" lIns="38100" tIns="38100" rIns="38100" bIns="38100" numCol="1" spcCol="1270" anchor="ctr" anchorCtr="0"/>
        <a:lstStyle/>
        <a:p>
          <a:pPr marL="0" lvl="0" indent="0" algn="l" defTabSz="444500">
            <a:lnSpc>
              <a:spcPct val="90000"/>
            </a:lnSpc>
            <a:spcBef>
              <a:spcPct val="0"/>
            </a:spcBef>
            <a:spcAft>
              <a:spcPct val="35000"/>
            </a:spcAft>
            <a:buNone/>
          </a:pPr>
          <a:r>
            <a:rPr lang="en-US" sz="1000" b="1" kern="1200">
              <a:solidFill>
                <a:prstClr val="white"/>
              </a:solidFill>
              <a:latin typeface="Aptos" panose="02110004020202020204"/>
              <a:ea typeface="+mn-ea"/>
              <a:cs typeface="+mn-cs"/>
            </a:rPr>
            <a:t>Strong Positive Correlations with Diabetes_Binary:</a:t>
          </a:r>
        </a:p>
      </dgm:t>
    </dgm:pt>
    <dgm:pt modelId="{5740321E-497D-4E24-B94A-7BEFF823C36B}" type="parTrans" cxnId="{BD55B4BB-CE18-470E-A6EA-EEF347B3B283}">
      <dgm:prSet/>
      <dgm:spPr/>
      <dgm:t>
        <a:bodyPr/>
        <a:lstStyle/>
        <a:p>
          <a:endParaRPr lang="en-US"/>
        </a:p>
      </dgm:t>
    </dgm:pt>
    <dgm:pt modelId="{9BDFDA9F-F1A1-4750-BD46-CCB3C9812C95}" type="sibTrans" cxnId="{BD55B4BB-CE18-470E-A6EA-EEF347B3B283}">
      <dgm:prSet/>
      <dgm:spPr/>
      <dgm:t>
        <a:bodyPr/>
        <a:lstStyle/>
        <a:p>
          <a:endParaRPr lang="en-US"/>
        </a:p>
      </dgm:t>
    </dgm:pt>
    <dgm:pt modelId="{837F6D45-BD20-464A-B3E6-C8BBB6B98FF6}">
      <dgm:prSet custT="1"/>
      <dgm:spPr/>
      <dgm:t>
        <a:bodyPr/>
        <a:lstStyle/>
        <a:p>
          <a:r>
            <a:rPr lang="en-US" sz="900" b="1">
              <a:latin typeface="Times New Roman" panose="02020603050405020304" pitchFamily="18" charset="0"/>
              <a:cs typeface="Times New Roman" panose="02020603050405020304" pitchFamily="18" charset="0"/>
            </a:rPr>
            <a:t>BMI:</a:t>
          </a:r>
          <a:r>
            <a:rPr lang="en-US" sz="900">
              <a:latin typeface="Times New Roman" panose="02020603050405020304" pitchFamily="18" charset="0"/>
              <a:cs typeface="Times New Roman" panose="02020603050405020304" pitchFamily="18" charset="0"/>
            </a:rPr>
            <a:t> </a:t>
          </a:r>
          <a:r>
            <a:rPr lang="en-US" sz="900" b="1">
              <a:latin typeface="Times New Roman" panose="02020603050405020304" pitchFamily="18" charset="0"/>
              <a:cs typeface="Times New Roman" panose="02020603050405020304" pitchFamily="18" charset="0"/>
            </a:rPr>
            <a:t>0.29</a:t>
          </a:r>
          <a:r>
            <a:rPr lang="en-US" sz="900">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dgm:t>
    </dgm:pt>
    <dgm:pt modelId="{E7C734BB-76EB-40AF-9D96-97F255E8C10A}" type="parTrans" cxnId="{0537A4B1-2228-4E21-AFAA-ADF24669D092}">
      <dgm:prSet/>
      <dgm:spPr/>
      <dgm:t>
        <a:bodyPr/>
        <a:lstStyle/>
        <a:p>
          <a:endParaRPr lang="en-US"/>
        </a:p>
      </dgm:t>
    </dgm:pt>
    <dgm:pt modelId="{1C730F4D-5E68-4644-83FA-07221B305AB7}" type="sibTrans" cxnId="{0537A4B1-2228-4E21-AFAA-ADF24669D092}">
      <dgm:prSet/>
      <dgm:spPr/>
      <dgm:t>
        <a:bodyPr/>
        <a:lstStyle/>
        <a:p>
          <a:endParaRPr lang="en-US"/>
        </a:p>
      </dgm:t>
    </dgm:pt>
    <dgm:pt modelId="{030DC683-5783-4EA0-AE16-1E2426D98685}">
      <dgm:prSet custT="1"/>
      <dgm:spPr>
        <a:solidFill>
          <a:srgbClr val="C00000"/>
        </a:solidFill>
      </dgm:spPr>
      <dgm:t>
        <a:bodyPr/>
        <a:lstStyle/>
        <a:p>
          <a:r>
            <a:rPr lang="en-US" sz="1000" b="1"/>
            <a:t>Moderate Positive Correlations with Diabetes_Binary:</a:t>
          </a:r>
          <a:endParaRPr lang="en-US" sz="1000"/>
        </a:p>
      </dgm:t>
    </dgm:pt>
    <dgm:pt modelId="{2F5E4385-B50C-4CFB-8452-3F6E1B259D88}" type="parTrans" cxnId="{61EA8B10-0F25-4834-806F-1F6AC01ABB5F}">
      <dgm:prSet/>
      <dgm:spPr/>
      <dgm:t>
        <a:bodyPr/>
        <a:lstStyle/>
        <a:p>
          <a:endParaRPr lang="en-US"/>
        </a:p>
      </dgm:t>
    </dgm:pt>
    <dgm:pt modelId="{8C0E91E4-E68A-44C5-A334-B0BEDD2587A3}" type="sibTrans" cxnId="{61EA8B10-0F25-4834-806F-1F6AC01ABB5F}">
      <dgm:prSet/>
      <dgm:spPr/>
      <dgm:t>
        <a:bodyPr/>
        <a:lstStyle/>
        <a:p>
          <a:endParaRPr lang="en-US"/>
        </a:p>
      </dgm:t>
    </dgm:pt>
    <dgm:pt modelId="{D051FA57-9B80-46A1-BF1A-4611057F35AB}">
      <dgm:prSet custT="1"/>
      <dgm:spPr/>
      <dgm:t>
        <a:bodyPr/>
        <a:lstStyle/>
        <a:p>
          <a:r>
            <a:rPr lang="en-US" sz="900" b="1">
              <a:latin typeface="Times New Roman" panose="02020603050405020304" pitchFamily="18" charset="0"/>
              <a:cs typeface="Times New Roman" panose="02020603050405020304" pitchFamily="18" charset="0"/>
            </a:rPr>
            <a:t>HeartDiseaseorAttack:</a:t>
          </a:r>
          <a:r>
            <a:rPr lang="en-US" sz="900">
              <a:latin typeface="Times New Roman" panose="02020603050405020304" pitchFamily="18" charset="0"/>
              <a:cs typeface="Times New Roman" panose="02020603050405020304" pitchFamily="18" charset="0"/>
            </a:rPr>
            <a:t> </a:t>
          </a:r>
          <a:r>
            <a:rPr lang="en-US" sz="900" b="1">
              <a:latin typeface="Times New Roman" panose="02020603050405020304" pitchFamily="18" charset="0"/>
              <a:cs typeface="Times New Roman" panose="02020603050405020304" pitchFamily="18" charset="0"/>
            </a:rPr>
            <a:t>0.21</a:t>
          </a:r>
          <a:r>
            <a:rPr lang="en-US" sz="900">
              <a:latin typeface="Times New Roman" panose="02020603050405020304" pitchFamily="18" charset="0"/>
              <a:cs typeface="Times New Roman" panose="02020603050405020304" pitchFamily="18" charset="0"/>
            </a:rPr>
            <a:t> - A moderate positive correlation suggests a link between heart disease and diabetes.</a:t>
          </a:r>
        </a:p>
      </dgm:t>
    </dgm:pt>
    <dgm:pt modelId="{AB9630E3-D8F3-4988-813E-29987BC8C0F6}" type="parTrans" cxnId="{D648FCC3-68D1-413E-AC3C-05EF32DC9118}">
      <dgm:prSet/>
      <dgm:spPr/>
      <dgm:t>
        <a:bodyPr/>
        <a:lstStyle/>
        <a:p>
          <a:endParaRPr lang="en-US"/>
        </a:p>
      </dgm:t>
    </dgm:pt>
    <dgm:pt modelId="{4E6AC75F-0B21-40CA-AFE9-94921FE112FF}" type="sibTrans" cxnId="{D648FCC3-68D1-413E-AC3C-05EF32DC9118}">
      <dgm:prSet/>
      <dgm:spPr/>
      <dgm:t>
        <a:bodyPr/>
        <a:lstStyle/>
        <a:p>
          <a:endParaRPr lang="en-US"/>
        </a:p>
      </dgm:t>
    </dgm:pt>
    <dgm:pt modelId="{2E03F2B6-96B2-414D-BF37-0F292585A862}">
      <dgm:prSet custT="1"/>
      <dgm:spPr/>
      <dgm:t>
        <a:bodyPr/>
        <a:lstStyle/>
        <a:p>
          <a:r>
            <a:rPr lang="en-US" sz="900" b="1">
              <a:latin typeface="Times New Roman" panose="02020603050405020304" pitchFamily="18" charset="0"/>
              <a:cs typeface="Times New Roman" panose="02020603050405020304" pitchFamily="18" charset="0"/>
            </a:rPr>
            <a:t>Education:</a:t>
          </a:r>
          <a:r>
            <a:rPr lang="en-US" sz="900">
              <a:latin typeface="Times New Roman" panose="02020603050405020304" pitchFamily="18" charset="0"/>
              <a:cs typeface="Times New Roman" panose="02020603050405020304" pitchFamily="18" charset="0"/>
            </a:rPr>
            <a:t> </a:t>
          </a:r>
          <a:r>
            <a:rPr lang="en-US" sz="900" b="1">
              <a:latin typeface="Times New Roman" panose="02020603050405020304" pitchFamily="18" charset="0"/>
              <a:cs typeface="Times New Roman" panose="02020603050405020304" pitchFamily="18" charset="0"/>
            </a:rPr>
            <a:t>-0.16</a:t>
          </a:r>
          <a:r>
            <a:rPr lang="en-US" sz="900">
              <a:latin typeface="Times New Roman" panose="02020603050405020304" pitchFamily="18" charset="0"/>
              <a:cs typeface="Times New Roman" panose="02020603050405020304" pitchFamily="18" charset="0"/>
            </a:rPr>
            <a:t> - A negative correlation suggests that higher education is associated with a lower risk of diabetes.</a:t>
          </a:r>
        </a:p>
      </dgm:t>
    </dgm:pt>
    <dgm:pt modelId="{A1C5A43B-52F6-4B9A-A8B4-1DA752A9A72D}" type="parTrans" cxnId="{1DC772F2-96A0-4FAB-B457-2A0AC38A8986}">
      <dgm:prSet/>
      <dgm:spPr/>
      <dgm:t>
        <a:bodyPr/>
        <a:lstStyle/>
        <a:p>
          <a:endParaRPr lang="en-US"/>
        </a:p>
      </dgm:t>
    </dgm:pt>
    <dgm:pt modelId="{C9D7AC67-E9AB-44A5-8B78-683B943F9FE5}" type="sibTrans" cxnId="{1DC772F2-96A0-4FAB-B457-2A0AC38A8986}">
      <dgm:prSet/>
      <dgm:spPr/>
      <dgm:t>
        <a:bodyPr/>
        <a:lstStyle/>
        <a:p>
          <a:endParaRPr lang="en-US"/>
        </a:p>
      </dgm:t>
    </dgm:pt>
    <dgm:pt modelId="{A2D55F93-53D4-4944-8924-6ACF8BD0B41B}">
      <dgm:prSet custT="1"/>
      <dgm:spPr/>
      <dgm:t>
        <a:bodyPr/>
        <a:lstStyle/>
        <a:p>
          <a:r>
            <a:rPr lang="en-US" sz="900" b="1">
              <a:latin typeface="Times New Roman" panose="02020603050405020304" pitchFamily="18" charset="0"/>
              <a:cs typeface="Times New Roman" panose="02020603050405020304" pitchFamily="18" charset="0"/>
            </a:rPr>
            <a:t>Income:</a:t>
          </a:r>
          <a:r>
            <a:rPr lang="en-US" sz="900">
              <a:latin typeface="Times New Roman" panose="02020603050405020304" pitchFamily="18" charset="0"/>
              <a:cs typeface="Times New Roman" panose="02020603050405020304" pitchFamily="18" charset="0"/>
            </a:rPr>
            <a:t> </a:t>
          </a:r>
          <a:r>
            <a:rPr lang="en-US" sz="900" b="1">
              <a:latin typeface="Times New Roman" panose="02020603050405020304" pitchFamily="18" charset="0"/>
              <a:cs typeface="Times New Roman" panose="02020603050405020304" pitchFamily="18" charset="0"/>
            </a:rPr>
            <a:t>-0.21</a:t>
          </a:r>
          <a:r>
            <a:rPr lang="en-US" sz="900">
              <a:latin typeface="Times New Roman" panose="02020603050405020304" pitchFamily="18" charset="0"/>
              <a:cs typeface="Times New Roman" panose="02020603050405020304" pitchFamily="18" charset="0"/>
            </a:rPr>
            <a:t> - A negative correlation suggests that higher income is associated with a lower risk of diabetes.</a:t>
          </a:r>
        </a:p>
      </dgm:t>
    </dgm:pt>
    <dgm:pt modelId="{2D8F6C98-CC59-46A3-A003-D04A8256AD78}" type="parTrans" cxnId="{63A049C3-8F04-452A-8B1E-EECA516EECD4}">
      <dgm:prSet/>
      <dgm:spPr/>
      <dgm:t>
        <a:bodyPr/>
        <a:lstStyle/>
        <a:p>
          <a:endParaRPr lang="en-US"/>
        </a:p>
      </dgm:t>
    </dgm:pt>
    <dgm:pt modelId="{07BE288B-91A3-4D51-934F-6D939865641B}" type="sibTrans" cxnId="{63A049C3-8F04-452A-8B1E-EECA516EECD4}">
      <dgm:prSet/>
      <dgm:spPr/>
      <dgm:t>
        <a:bodyPr/>
        <a:lstStyle/>
        <a:p>
          <a:endParaRPr lang="en-US"/>
        </a:p>
      </dgm:t>
    </dgm:pt>
    <dgm:pt modelId="{450320B3-C264-4FAF-B008-10DF73C09839}">
      <dgm:prSet custT="1"/>
      <dgm:spPr>
        <a:solidFill>
          <a:srgbClr val="C00000"/>
        </a:solidFill>
      </dgm:spPr>
      <dgm:t>
        <a:bodyPr/>
        <a:lstStyle/>
        <a:p>
          <a:r>
            <a:rPr lang="en-US" sz="1000" b="1"/>
            <a:t>Other Observations:</a:t>
          </a:r>
          <a:endParaRPr lang="en-US" sz="1000"/>
        </a:p>
      </dgm:t>
    </dgm:pt>
    <dgm:pt modelId="{4B965D16-9744-4930-AF6F-77A5F2E18A74}" type="parTrans" cxnId="{42E6AF0A-EF85-4231-9D78-C97855BF9D49}">
      <dgm:prSet/>
      <dgm:spPr/>
      <dgm:t>
        <a:bodyPr/>
        <a:lstStyle/>
        <a:p>
          <a:endParaRPr lang="en-US"/>
        </a:p>
      </dgm:t>
    </dgm:pt>
    <dgm:pt modelId="{14BA3ABC-4D19-4F5B-8BEF-9A3FD0D5E0C8}" type="sibTrans" cxnId="{42E6AF0A-EF85-4231-9D78-C97855BF9D49}">
      <dgm:prSet/>
      <dgm:spPr/>
      <dgm:t>
        <a:bodyPr/>
        <a:lstStyle/>
        <a:p>
          <a:endParaRPr lang="en-US"/>
        </a:p>
      </dgm:t>
    </dgm:pt>
    <dgm:pt modelId="{EBCB5E1F-C1F8-4A38-8C03-02C1D0C2A972}">
      <dgm:prSet custT="1"/>
      <dgm:spPr>
        <a:noFill/>
        <a:ln>
          <a:noFill/>
        </a:ln>
        <a:effectLst/>
      </dgm:spPr>
      <dgm:t>
        <a:bodyPr spcFirstLastPara="0" vert="horz" wrap="square" lIns="188459" tIns="15240" rIns="85344" bIns="15240" numCol="1" spcCol="1270" anchor="t" anchorCtr="0"/>
        <a:lstStyle/>
        <a:p>
          <a:endPar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endParaRPr>
        </a:p>
      </dgm:t>
    </dgm:pt>
    <dgm:pt modelId="{43C2865F-B720-4F09-8BAF-41D2C5922168}" type="parTrans" cxnId="{134D677C-CF58-447D-827D-C80DD6A81953}">
      <dgm:prSet/>
      <dgm:spPr/>
      <dgm:t>
        <a:bodyPr/>
        <a:lstStyle/>
        <a:p>
          <a:endParaRPr lang="en-US"/>
        </a:p>
      </dgm:t>
    </dgm:pt>
    <dgm:pt modelId="{0D65BAEB-B11B-443F-936D-869C74474783}" type="sibTrans" cxnId="{134D677C-CF58-447D-827D-C80DD6A81953}">
      <dgm:prSet/>
      <dgm:spPr/>
      <dgm:t>
        <a:bodyPr/>
        <a:lstStyle/>
        <a:p>
          <a:endParaRPr lang="en-US"/>
        </a:p>
      </dgm:t>
    </dgm:pt>
    <dgm:pt modelId="{3E8B21CE-EB0E-4488-8899-57377E45A21F}">
      <dgm:prSet custT="1"/>
      <dgm:spPr>
        <a:noFill/>
        <a:ln w="12700" cap="flat" cmpd="sng" algn="ctr">
          <a:noFill/>
          <a:prstDash val="solid"/>
          <a:miter lim="800000"/>
        </a:ln>
        <a:effectLst/>
      </dgm:spPr>
      <dgm:t>
        <a:bodyPr spcFirstLastPara="0" vert="horz" wrap="square" lIns="188459" tIns="15240" rIns="85344" bIns="15240" numCol="1" spcCol="1270" anchor="t" anchorCtr="0"/>
        <a:lstStyle/>
        <a:p>
          <a:pPr marL="57150" lvl="1" indent="-57150" algn="l" defTabSz="444500">
            <a:lnSpc>
              <a:spcPct val="90000"/>
            </a:lnSpc>
            <a:spcBef>
              <a:spcPct val="0"/>
            </a:spcBef>
            <a:spcAft>
              <a:spcPct val="20000"/>
            </a:spcAft>
            <a:buChar char="•"/>
          </a:pPr>
          <a:r>
            <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gm:t>
    </dgm:pt>
    <dgm:pt modelId="{3661B645-C842-4D4E-9E88-638D769B6D46}" type="parTrans" cxnId="{7107DC16-F294-4FF3-BCF3-F1407F4DDC1B}">
      <dgm:prSet/>
      <dgm:spPr/>
      <dgm:t>
        <a:bodyPr/>
        <a:lstStyle/>
        <a:p>
          <a:endParaRPr lang="en-US"/>
        </a:p>
      </dgm:t>
    </dgm:pt>
    <dgm:pt modelId="{95627068-4637-43F6-B6CF-2E1A3848F65E}" type="sibTrans" cxnId="{7107DC16-F294-4FF3-BCF3-F1407F4DDC1B}">
      <dgm:prSet/>
      <dgm:spPr/>
      <dgm:t>
        <a:bodyPr/>
        <a:lstStyle/>
        <a:p>
          <a:endParaRPr lang="en-US"/>
        </a:p>
      </dgm:t>
    </dgm:pt>
    <dgm:pt modelId="{07EF0B95-B9A5-4CC7-8165-5F2F248C92B5}">
      <dgm:prSet custT="1"/>
      <dgm:spPr>
        <a:solidFill>
          <a:srgbClr val="C00000"/>
        </a:solidFill>
      </dgm:spPr>
      <dgm:t>
        <a:bodyPr/>
        <a:lstStyle/>
        <a:p>
          <a:r>
            <a:rPr lang="en-US" sz="1000" b="1"/>
            <a:t>Negative Correlations with Diabetes_Binary:</a:t>
          </a:r>
          <a:endParaRPr lang="en-US" sz="1000"/>
        </a:p>
      </dgm:t>
    </dgm:pt>
    <dgm:pt modelId="{EF766491-A2B4-4ABD-B857-473377785D44}" type="sibTrans" cxnId="{D1EBC6A5-3373-4568-BB87-543ABD64ABED}">
      <dgm:prSet/>
      <dgm:spPr/>
      <dgm:t>
        <a:bodyPr/>
        <a:lstStyle/>
        <a:p>
          <a:endParaRPr lang="en-US"/>
        </a:p>
      </dgm:t>
    </dgm:pt>
    <dgm:pt modelId="{6C87174C-B8F5-40F2-BC51-34C854502B40}" type="parTrans" cxnId="{D1EBC6A5-3373-4568-BB87-543ABD64ABED}">
      <dgm:prSet/>
      <dgm:spPr/>
      <dgm:t>
        <a:bodyPr/>
        <a:lstStyle/>
        <a:p>
          <a:endParaRPr lang="en-US"/>
        </a:p>
      </dgm:t>
    </dgm:pt>
    <dgm:pt modelId="{9E3A876B-95CA-4D1C-B546-34CD00A2EE7A}">
      <dgm:prSet custT="1"/>
      <dgm:spPr/>
      <dgm:t>
        <a:bodyPr/>
        <a:lstStyle/>
        <a:p>
          <a:r>
            <a:rPr lang="en-US" sz="900" b="1">
              <a:latin typeface="Times New Roman" panose="02020603050405020304" pitchFamily="18" charset="0"/>
              <a:cs typeface="Times New Roman" panose="02020603050405020304" pitchFamily="18" charset="0"/>
            </a:rPr>
            <a:t>HighBP (High Blood Pressure):</a:t>
          </a:r>
          <a:r>
            <a:rPr lang="en-US" sz="900">
              <a:latin typeface="Times New Roman" panose="02020603050405020304" pitchFamily="18" charset="0"/>
              <a:cs typeface="Times New Roman" panose="02020603050405020304" pitchFamily="18" charset="0"/>
            </a:rPr>
            <a:t> </a:t>
          </a:r>
          <a:r>
            <a:rPr lang="en-US" sz="900" b="1">
              <a:latin typeface="Times New Roman" panose="02020603050405020304" pitchFamily="18" charset="0"/>
              <a:cs typeface="Times New Roman" panose="02020603050405020304" pitchFamily="18" charset="0"/>
            </a:rPr>
            <a:t>0.37</a:t>
          </a:r>
          <a:r>
            <a:rPr lang="en-US" sz="900">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dgm:t>
    </dgm:pt>
    <dgm:pt modelId="{A4D16C57-09A5-4278-A84D-320396593EC8}" type="sibTrans" cxnId="{C571569A-6071-4C09-9C7C-F42E9627EFB8}">
      <dgm:prSet/>
      <dgm:spPr/>
      <dgm:t>
        <a:bodyPr/>
        <a:lstStyle/>
        <a:p>
          <a:endParaRPr lang="en-US"/>
        </a:p>
      </dgm:t>
    </dgm:pt>
    <dgm:pt modelId="{BEBB73B1-6F06-4048-B9D5-9A72628B03AB}" type="parTrans" cxnId="{C571569A-6071-4C09-9C7C-F42E9627EFB8}">
      <dgm:prSet/>
      <dgm:spPr/>
      <dgm:t>
        <a:bodyPr/>
        <a:lstStyle/>
        <a:p>
          <a:endParaRPr lang="en-US"/>
        </a:p>
      </dgm:t>
    </dgm:pt>
    <dgm:pt modelId="{09905B20-22BB-4435-A376-5FC18A889916}" type="pres">
      <dgm:prSet presAssocID="{32B4431D-B343-48BB-9FDA-2CDD38E7F548}" presName="linear" presStyleCnt="0">
        <dgm:presLayoutVars>
          <dgm:animLvl val="lvl"/>
          <dgm:resizeHandles val="exact"/>
        </dgm:presLayoutVars>
      </dgm:prSet>
      <dgm:spPr/>
    </dgm:pt>
    <dgm:pt modelId="{ECE14FF3-7FA1-46A4-BDC5-6DD1B22BDA93}" type="pres">
      <dgm:prSet presAssocID="{33625205-C31D-4823-AFB2-4F6914D706AA}" presName="parentText" presStyleLbl="node1" presStyleIdx="0" presStyleCnt="6" custScaleY="30325" custLinFactY="100000" custLinFactNeighborX="-161" custLinFactNeighborY="187177">
        <dgm:presLayoutVars>
          <dgm:chMax val="0"/>
          <dgm:bulletEnabled val="1"/>
        </dgm:presLayoutVars>
      </dgm:prSet>
      <dgm:spPr>
        <a:xfrm>
          <a:off x="0" y="1862532"/>
          <a:ext cx="5740429" cy="231043"/>
        </a:xfrm>
        <a:prstGeom prst="roundRect">
          <a:avLst/>
        </a:prstGeom>
      </dgm:spPr>
    </dgm:pt>
    <dgm:pt modelId="{19999740-D72B-4341-B3C3-33EAF6B58FC3}" type="pres">
      <dgm:prSet presAssocID="{33625205-C31D-4823-AFB2-4F6914D706AA}" presName="childText" presStyleLbl="revTx" presStyleIdx="0" presStyleCnt="3" custScaleY="133064" custLinFactY="100000" custLinFactNeighborY="178772">
        <dgm:presLayoutVars>
          <dgm:bulletEnabled val="1"/>
        </dgm:presLayoutVars>
      </dgm:prSet>
      <dgm:spPr/>
    </dgm:pt>
    <dgm:pt modelId="{96844F8A-B857-406B-AD3A-5B3A846F1BA8}" type="pres">
      <dgm:prSet presAssocID="{030DC683-5783-4EA0-AE16-1E2426D98685}" presName="parentText" presStyleLbl="node1" presStyleIdx="1" presStyleCnt="6" custScaleY="31363" custLinFactY="100000" custLinFactNeighborY="143437">
        <dgm:presLayoutVars>
          <dgm:chMax val="0"/>
          <dgm:bulletEnabled val="1"/>
        </dgm:presLayoutVars>
      </dgm:prSet>
      <dgm:spPr/>
    </dgm:pt>
    <dgm:pt modelId="{603A67EA-2A61-4372-9F10-A8C7D28EAFCC}" type="pres">
      <dgm:prSet presAssocID="{030DC683-5783-4EA0-AE16-1E2426D98685}" presName="childText" presStyleLbl="revTx" presStyleIdx="1" presStyleCnt="3" custScaleY="117088" custLinFactY="100000" custLinFactNeighborY="148208">
        <dgm:presLayoutVars>
          <dgm:bulletEnabled val="1"/>
        </dgm:presLayoutVars>
      </dgm:prSet>
      <dgm:spPr/>
    </dgm:pt>
    <dgm:pt modelId="{DF3FE7B0-2A48-4AD3-9731-6395DC68D985}" type="pres">
      <dgm:prSet presAssocID="{07EF0B95-B9A5-4CC7-8165-5F2F248C92B5}" presName="parentText" presStyleLbl="node1" presStyleIdx="2" presStyleCnt="6" custScaleY="33788" custLinFactY="74930" custLinFactNeighborY="100000">
        <dgm:presLayoutVars>
          <dgm:chMax val="0"/>
          <dgm:bulletEnabled val="1"/>
        </dgm:presLayoutVars>
      </dgm:prSet>
      <dgm:spPr/>
    </dgm:pt>
    <dgm:pt modelId="{4558B7FB-CB09-4C9A-A933-755DB26F1593}" type="pres">
      <dgm:prSet presAssocID="{07EF0B95-B9A5-4CC7-8165-5F2F248C92B5}" presName="childText" presStyleLbl="revTx" presStyleIdx="2" presStyleCnt="3" custLinFactY="81859" custLinFactNeighborY="100000">
        <dgm:presLayoutVars>
          <dgm:bulletEnabled val="1"/>
        </dgm:presLayoutVars>
      </dgm:prSet>
      <dgm:spPr/>
    </dgm:pt>
    <dgm:pt modelId="{6604ACC7-7B69-4A1D-9A2C-A224398BC4DA}" type="pres">
      <dgm:prSet presAssocID="{450320B3-C264-4FAF-B008-10DF73C09839}" presName="parentText" presStyleLbl="node1" presStyleIdx="3" presStyleCnt="6" custScaleY="27789" custLinFactY="100000" custLinFactNeighborY="179791">
        <dgm:presLayoutVars>
          <dgm:chMax val="0"/>
          <dgm:bulletEnabled val="1"/>
        </dgm:presLayoutVars>
      </dgm:prSet>
      <dgm:spPr/>
    </dgm:pt>
    <dgm:pt modelId="{1F5B1A93-350C-4A2B-A4C6-861E2918C2BA}" type="pres">
      <dgm:prSet presAssocID="{14BA3ABC-4D19-4F5B-8BEF-9A3FD0D5E0C8}" presName="spacer" presStyleCnt="0"/>
      <dgm:spPr/>
    </dgm:pt>
    <dgm:pt modelId="{AFDCD80A-5C75-4B65-86E9-B1EAC13EDF33}" type="pres">
      <dgm:prSet presAssocID="{EBCB5E1F-C1F8-4A38-8C03-02C1D0C2A972}" presName="parentText" presStyleLbl="node1" presStyleIdx="4" presStyleCnt="6" custLinFactY="34344" custLinFactNeighborY="100000">
        <dgm:presLayoutVars>
          <dgm:chMax val="0"/>
          <dgm:bulletEnabled val="1"/>
        </dgm:presLayoutVars>
      </dgm:prSet>
      <dgm:spPr>
        <a:xfrm>
          <a:off x="0" y="4144465"/>
          <a:ext cx="5935731" cy="665583"/>
        </a:xfrm>
        <a:prstGeom prst="roundRect">
          <a:avLst/>
        </a:prstGeom>
      </dgm:spPr>
    </dgm:pt>
    <dgm:pt modelId="{DB0074F9-C478-459A-BAD8-A285860F8C21}" type="pres">
      <dgm:prSet presAssocID="{0D65BAEB-B11B-443F-936D-869C74474783}" presName="spacer" presStyleCnt="0"/>
      <dgm:spPr/>
    </dgm:pt>
    <dgm:pt modelId="{BA5C04AB-6904-49B9-AA05-CCB4DCCF7BB9}" type="pres">
      <dgm:prSet presAssocID="{3E8B21CE-EB0E-4488-8899-57377E45A21F}" presName="parentText" presStyleLbl="node1" presStyleIdx="5" presStyleCnt="6" custLinFactNeighborY="14775">
        <dgm:presLayoutVars>
          <dgm:chMax val="0"/>
          <dgm:bulletEnabled val="1"/>
        </dgm:presLayoutVars>
      </dgm:prSet>
      <dgm:spPr>
        <a:xfrm>
          <a:off x="0" y="4848500"/>
          <a:ext cx="5935731" cy="668956"/>
        </a:xfrm>
        <a:prstGeom prst="roundRect">
          <a:avLst/>
        </a:prstGeom>
      </dgm:spPr>
    </dgm:pt>
  </dgm:ptLst>
  <dgm:cxnLst>
    <dgm:cxn modelId="{42E6AF0A-EF85-4231-9D78-C97855BF9D49}" srcId="{32B4431D-B343-48BB-9FDA-2CDD38E7F548}" destId="{450320B3-C264-4FAF-B008-10DF73C09839}" srcOrd="3" destOrd="0" parTransId="{4B965D16-9744-4930-AF6F-77A5F2E18A74}" sibTransId="{14BA3ABC-4D19-4F5B-8BEF-9A3FD0D5E0C8}"/>
    <dgm:cxn modelId="{61EA8B10-0F25-4834-806F-1F6AC01ABB5F}" srcId="{32B4431D-B343-48BB-9FDA-2CDD38E7F548}" destId="{030DC683-5783-4EA0-AE16-1E2426D98685}" srcOrd="1" destOrd="0" parTransId="{2F5E4385-B50C-4CFB-8452-3F6E1B259D88}" sibTransId="{8C0E91E4-E68A-44C5-A334-B0BEDD2587A3}"/>
    <dgm:cxn modelId="{7107DC16-F294-4FF3-BCF3-F1407F4DDC1B}" srcId="{32B4431D-B343-48BB-9FDA-2CDD38E7F548}" destId="{3E8B21CE-EB0E-4488-8899-57377E45A21F}" srcOrd="5" destOrd="0" parTransId="{3661B645-C842-4D4E-9E88-638D769B6D46}" sibTransId="{95627068-4637-43F6-B6CF-2E1A3848F65E}"/>
    <dgm:cxn modelId="{728ACF24-8C7A-499B-B4B4-C5C888D41177}" type="presOf" srcId="{9E3A876B-95CA-4D1C-B546-34CD00A2EE7A}" destId="{19999740-D72B-4341-B3C3-33EAF6B58FC3}" srcOrd="0" destOrd="1" presId="urn:microsoft.com/office/officeart/2005/8/layout/vList2"/>
    <dgm:cxn modelId="{60644326-3404-4E64-A9CA-4D3242BA390B}" type="presOf" srcId="{2E03F2B6-96B2-414D-BF37-0F292585A862}" destId="{4558B7FB-CB09-4C9A-A933-755DB26F1593}" srcOrd="0" destOrd="0" presId="urn:microsoft.com/office/officeart/2005/8/layout/vList2"/>
    <dgm:cxn modelId="{CDC2A730-669A-4775-880B-31DAE64600E5}" type="presOf" srcId="{837F6D45-BD20-464A-B3E6-C8BBB6B98FF6}" destId="{19999740-D72B-4341-B3C3-33EAF6B58FC3}" srcOrd="0" destOrd="0" presId="urn:microsoft.com/office/officeart/2005/8/layout/vList2"/>
    <dgm:cxn modelId="{75929D4C-44B9-4C08-96F3-EFF724C37EF9}" type="presOf" srcId="{3E8B21CE-EB0E-4488-8899-57377E45A21F}" destId="{BA5C04AB-6904-49B9-AA05-CCB4DCCF7BB9}" srcOrd="0" destOrd="0" presId="urn:microsoft.com/office/officeart/2005/8/layout/vList2"/>
    <dgm:cxn modelId="{F9D38C50-E00D-467D-9783-4A0867DC8C2D}" type="presOf" srcId="{32B4431D-B343-48BB-9FDA-2CDD38E7F548}" destId="{09905B20-22BB-4435-A376-5FC18A889916}" srcOrd="0" destOrd="0" presId="urn:microsoft.com/office/officeart/2005/8/layout/vList2"/>
    <dgm:cxn modelId="{FE5E445B-36BF-4B88-ADCA-FB4C93D96B38}" type="presOf" srcId="{D051FA57-9B80-46A1-BF1A-4611057F35AB}" destId="{603A67EA-2A61-4372-9F10-A8C7D28EAFCC}" srcOrd="0" destOrd="0" presId="urn:microsoft.com/office/officeart/2005/8/layout/vList2"/>
    <dgm:cxn modelId="{F618FE5B-B64A-4D12-99F0-7471EC29FD53}" type="presOf" srcId="{07EF0B95-B9A5-4CC7-8165-5F2F248C92B5}" destId="{DF3FE7B0-2A48-4AD3-9731-6395DC68D985}" srcOrd="0" destOrd="0" presId="urn:microsoft.com/office/officeart/2005/8/layout/vList2"/>
    <dgm:cxn modelId="{1B09287C-346A-4582-BA03-511CCA3AEE14}" type="presOf" srcId="{450320B3-C264-4FAF-B008-10DF73C09839}" destId="{6604ACC7-7B69-4A1D-9A2C-A224398BC4DA}" srcOrd="0" destOrd="0" presId="urn:microsoft.com/office/officeart/2005/8/layout/vList2"/>
    <dgm:cxn modelId="{134D677C-CF58-447D-827D-C80DD6A81953}" srcId="{32B4431D-B343-48BB-9FDA-2CDD38E7F548}" destId="{EBCB5E1F-C1F8-4A38-8C03-02C1D0C2A972}" srcOrd="4" destOrd="0" parTransId="{43C2865F-B720-4F09-8BAF-41D2C5922168}" sibTransId="{0D65BAEB-B11B-443F-936D-869C74474783}"/>
    <dgm:cxn modelId="{45A33A85-E3CE-4F11-8A80-4308560FA3E9}" type="presOf" srcId="{33625205-C31D-4823-AFB2-4F6914D706AA}" destId="{ECE14FF3-7FA1-46A4-BDC5-6DD1B22BDA93}" srcOrd="0" destOrd="0" presId="urn:microsoft.com/office/officeart/2005/8/layout/vList2"/>
    <dgm:cxn modelId="{B510028E-7A15-4856-ABA3-B3E2ED569338}" type="presOf" srcId="{A2D55F93-53D4-4944-8924-6ACF8BD0B41B}" destId="{4558B7FB-CB09-4C9A-A933-755DB26F1593}" srcOrd="0" destOrd="1" presId="urn:microsoft.com/office/officeart/2005/8/layout/vList2"/>
    <dgm:cxn modelId="{70945798-1237-471A-B02E-657715D0296B}" type="presOf" srcId="{030DC683-5783-4EA0-AE16-1E2426D98685}" destId="{96844F8A-B857-406B-AD3A-5B3A846F1BA8}" srcOrd="0" destOrd="0" presId="urn:microsoft.com/office/officeart/2005/8/layout/vList2"/>
    <dgm:cxn modelId="{C571569A-6071-4C09-9C7C-F42E9627EFB8}" srcId="{33625205-C31D-4823-AFB2-4F6914D706AA}" destId="{9E3A876B-95CA-4D1C-B546-34CD00A2EE7A}" srcOrd="1" destOrd="0" parTransId="{BEBB73B1-6F06-4048-B9D5-9A72628B03AB}" sibTransId="{A4D16C57-09A5-4278-A84D-320396593EC8}"/>
    <dgm:cxn modelId="{D1EBC6A5-3373-4568-BB87-543ABD64ABED}" srcId="{32B4431D-B343-48BB-9FDA-2CDD38E7F548}" destId="{07EF0B95-B9A5-4CC7-8165-5F2F248C92B5}" srcOrd="2" destOrd="0" parTransId="{6C87174C-B8F5-40F2-BC51-34C854502B40}" sibTransId="{EF766491-A2B4-4ABD-B857-473377785D44}"/>
    <dgm:cxn modelId="{0537A4B1-2228-4E21-AFAA-ADF24669D092}" srcId="{33625205-C31D-4823-AFB2-4F6914D706AA}" destId="{837F6D45-BD20-464A-B3E6-C8BBB6B98FF6}" srcOrd="0" destOrd="0" parTransId="{E7C734BB-76EB-40AF-9D96-97F255E8C10A}" sibTransId="{1C730F4D-5E68-4644-83FA-07221B305AB7}"/>
    <dgm:cxn modelId="{BD55B4BB-CE18-470E-A6EA-EEF347B3B283}" srcId="{32B4431D-B343-48BB-9FDA-2CDD38E7F548}" destId="{33625205-C31D-4823-AFB2-4F6914D706AA}" srcOrd="0" destOrd="0" parTransId="{5740321E-497D-4E24-B94A-7BEFF823C36B}" sibTransId="{9BDFDA9F-F1A1-4750-BD46-CCB3C9812C95}"/>
    <dgm:cxn modelId="{63A049C3-8F04-452A-8B1E-EECA516EECD4}" srcId="{07EF0B95-B9A5-4CC7-8165-5F2F248C92B5}" destId="{A2D55F93-53D4-4944-8924-6ACF8BD0B41B}" srcOrd="1" destOrd="0" parTransId="{2D8F6C98-CC59-46A3-A003-D04A8256AD78}" sibTransId="{07BE288B-91A3-4D51-934F-6D939865641B}"/>
    <dgm:cxn modelId="{D648FCC3-68D1-413E-AC3C-05EF32DC9118}" srcId="{030DC683-5783-4EA0-AE16-1E2426D98685}" destId="{D051FA57-9B80-46A1-BF1A-4611057F35AB}" srcOrd="0" destOrd="0" parTransId="{AB9630E3-D8F3-4988-813E-29987BC8C0F6}" sibTransId="{4E6AC75F-0B21-40CA-AFE9-94921FE112FF}"/>
    <dgm:cxn modelId="{49DAC4C8-A6BF-4DFE-891F-47834AA918FD}" type="presOf" srcId="{EBCB5E1F-C1F8-4A38-8C03-02C1D0C2A972}" destId="{AFDCD80A-5C75-4B65-86E9-B1EAC13EDF33}" srcOrd="0" destOrd="0" presId="urn:microsoft.com/office/officeart/2005/8/layout/vList2"/>
    <dgm:cxn modelId="{1DC772F2-96A0-4FAB-B457-2A0AC38A8986}" srcId="{07EF0B95-B9A5-4CC7-8165-5F2F248C92B5}" destId="{2E03F2B6-96B2-414D-BF37-0F292585A862}" srcOrd="0" destOrd="0" parTransId="{A1C5A43B-52F6-4B9A-A8B4-1DA752A9A72D}" sibTransId="{C9D7AC67-E9AB-44A5-8B78-683B943F9FE5}"/>
    <dgm:cxn modelId="{B3F03661-DBE0-4D9E-B692-343337FE91A2}" type="presParOf" srcId="{09905B20-22BB-4435-A376-5FC18A889916}" destId="{ECE14FF3-7FA1-46A4-BDC5-6DD1B22BDA93}" srcOrd="0" destOrd="0" presId="urn:microsoft.com/office/officeart/2005/8/layout/vList2"/>
    <dgm:cxn modelId="{F8EC88D8-D615-42FF-9A28-91B861377450}" type="presParOf" srcId="{09905B20-22BB-4435-A376-5FC18A889916}" destId="{19999740-D72B-4341-B3C3-33EAF6B58FC3}" srcOrd="1" destOrd="0" presId="urn:microsoft.com/office/officeart/2005/8/layout/vList2"/>
    <dgm:cxn modelId="{AB182023-DDE3-4101-8E37-D29D9A95813C}" type="presParOf" srcId="{09905B20-22BB-4435-A376-5FC18A889916}" destId="{96844F8A-B857-406B-AD3A-5B3A846F1BA8}" srcOrd="2" destOrd="0" presId="urn:microsoft.com/office/officeart/2005/8/layout/vList2"/>
    <dgm:cxn modelId="{ED35352D-C532-4F2E-B876-04491FEEDA4C}" type="presParOf" srcId="{09905B20-22BB-4435-A376-5FC18A889916}" destId="{603A67EA-2A61-4372-9F10-A8C7D28EAFCC}" srcOrd="3" destOrd="0" presId="urn:microsoft.com/office/officeart/2005/8/layout/vList2"/>
    <dgm:cxn modelId="{7F956EAD-C7BA-4E86-878F-74DE6815E197}" type="presParOf" srcId="{09905B20-22BB-4435-A376-5FC18A889916}" destId="{DF3FE7B0-2A48-4AD3-9731-6395DC68D985}" srcOrd="4" destOrd="0" presId="urn:microsoft.com/office/officeart/2005/8/layout/vList2"/>
    <dgm:cxn modelId="{7DCE1A27-0025-4F6C-8FB4-796754BBBD7F}" type="presParOf" srcId="{09905B20-22BB-4435-A376-5FC18A889916}" destId="{4558B7FB-CB09-4C9A-A933-755DB26F1593}" srcOrd="5" destOrd="0" presId="urn:microsoft.com/office/officeart/2005/8/layout/vList2"/>
    <dgm:cxn modelId="{E3301786-E1EF-491A-A144-2E8CF649C9EA}" type="presParOf" srcId="{09905B20-22BB-4435-A376-5FC18A889916}" destId="{6604ACC7-7B69-4A1D-9A2C-A224398BC4DA}" srcOrd="6" destOrd="0" presId="urn:microsoft.com/office/officeart/2005/8/layout/vList2"/>
    <dgm:cxn modelId="{6BF81972-9756-4D94-904A-F43C9CCC8DCD}" type="presParOf" srcId="{09905B20-22BB-4435-A376-5FC18A889916}" destId="{1F5B1A93-350C-4A2B-A4C6-861E2918C2BA}" srcOrd="7" destOrd="0" presId="urn:microsoft.com/office/officeart/2005/8/layout/vList2"/>
    <dgm:cxn modelId="{D03E1985-A018-40C8-97B1-EE4093F63DD3}" type="presParOf" srcId="{09905B20-22BB-4435-A376-5FC18A889916}" destId="{AFDCD80A-5C75-4B65-86E9-B1EAC13EDF33}" srcOrd="8" destOrd="0" presId="urn:microsoft.com/office/officeart/2005/8/layout/vList2"/>
    <dgm:cxn modelId="{A9E06906-B23E-4D9D-BEEA-E42A7835D6C3}" type="presParOf" srcId="{09905B20-22BB-4435-A376-5FC18A889916}" destId="{DB0074F9-C478-459A-BAD8-A285860F8C21}" srcOrd="9" destOrd="0" presId="urn:microsoft.com/office/officeart/2005/8/layout/vList2"/>
    <dgm:cxn modelId="{B7C24D35-5804-4F11-9E06-6834D97FBC40}" type="presParOf" srcId="{09905B20-22BB-4435-A376-5FC18A889916}" destId="{BA5C04AB-6904-49B9-AA05-CCB4DCCF7BB9}"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14FF3-7FA1-46A4-BDC5-6DD1B22BDA93}">
      <dsp:nvSpPr>
        <dsp:cNvPr id="0" name=""/>
        <dsp:cNvSpPr/>
      </dsp:nvSpPr>
      <dsp:spPr>
        <a:xfrm>
          <a:off x="0" y="1901383"/>
          <a:ext cx="5740429" cy="215719"/>
        </a:xfrm>
        <a:prstGeom prst="roundRect">
          <a:avLst/>
        </a:prstGeom>
        <a:solidFill>
          <a:srgbClr val="C00000"/>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solidFill>
                <a:prstClr val="white"/>
              </a:solidFill>
              <a:latin typeface="Aptos" panose="02110004020202020204"/>
              <a:ea typeface="+mn-ea"/>
              <a:cs typeface="+mn-cs"/>
            </a:rPr>
            <a:t>Strong Positive Correlations with Diabetes_Binary:</a:t>
          </a:r>
        </a:p>
      </dsp:txBody>
      <dsp:txXfrm>
        <a:off x="10531" y="1911914"/>
        <a:ext cx="5719367" cy="194657"/>
      </dsp:txXfrm>
    </dsp:sp>
    <dsp:sp modelId="{19999740-D72B-4341-B3C3-33EAF6B58FC3}">
      <dsp:nvSpPr>
        <dsp:cNvPr id="0" name=""/>
        <dsp:cNvSpPr/>
      </dsp:nvSpPr>
      <dsp:spPr>
        <a:xfrm>
          <a:off x="0" y="2128868"/>
          <a:ext cx="5740429" cy="83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59"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b="1" kern="1200">
              <a:latin typeface="Times New Roman" panose="02020603050405020304" pitchFamily="18" charset="0"/>
              <a:cs typeface="Times New Roman" panose="02020603050405020304" pitchFamily="18" charset="0"/>
            </a:rPr>
            <a:t>BMI:</a:t>
          </a:r>
          <a:r>
            <a:rPr lang="en-US" sz="900" kern="1200">
              <a:latin typeface="Times New Roman" panose="02020603050405020304" pitchFamily="18" charset="0"/>
              <a:cs typeface="Times New Roman" panose="02020603050405020304" pitchFamily="18" charset="0"/>
            </a:rPr>
            <a:t> </a:t>
          </a:r>
          <a:r>
            <a:rPr lang="en-US" sz="900" b="1" kern="1200">
              <a:latin typeface="Times New Roman" panose="02020603050405020304" pitchFamily="18" charset="0"/>
              <a:cs typeface="Times New Roman" panose="02020603050405020304" pitchFamily="18" charset="0"/>
            </a:rPr>
            <a:t>0.29</a:t>
          </a:r>
          <a:r>
            <a:rPr lang="en-US" sz="900" kern="1200">
              <a:latin typeface="Times New Roman" panose="02020603050405020304" pitchFamily="18" charset="0"/>
              <a:cs typeface="Times New Roman" panose="02020603050405020304" pitchFamily="18" charset="0"/>
            </a:rPr>
            <a:t> - A strong positive correlation indicates that the risk of diabetes increases significantly with increase in BMI.</a:t>
          </a:r>
        </a:p>
        <a:p>
          <a:pPr marL="57150" lvl="1" indent="-57150" algn="l" defTabSz="400050">
            <a:lnSpc>
              <a:spcPct val="90000"/>
            </a:lnSpc>
            <a:spcBef>
              <a:spcPct val="0"/>
            </a:spcBef>
            <a:spcAft>
              <a:spcPct val="20000"/>
            </a:spcAft>
            <a:buChar char="•"/>
          </a:pPr>
          <a:r>
            <a:rPr lang="en-US" sz="900" b="1" kern="1200">
              <a:latin typeface="Times New Roman" panose="02020603050405020304" pitchFamily="18" charset="0"/>
              <a:cs typeface="Times New Roman" panose="02020603050405020304" pitchFamily="18" charset="0"/>
            </a:rPr>
            <a:t>HighBP (High Blood Pressure):</a:t>
          </a:r>
          <a:r>
            <a:rPr lang="en-US" sz="900" kern="1200">
              <a:latin typeface="Times New Roman" panose="02020603050405020304" pitchFamily="18" charset="0"/>
              <a:cs typeface="Times New Roman" panose="02020603050405020304" pitchFamily="18" charset="0"/>
            </a:rPr>
            <a:t> </a:t>
          </a:r>
          <a:r>
            <a:rPr lang="en-US" sz="900" b="1" kern="1200">
              <a:latin typeface="Times New Roman" panose="02020603050405020304" pitchFamily="18" charset="0"/>
              <a:cs typeface="Times New Roman" panose="02020603050405020304" pitchFamily="18" charset="0"/>
            </a:rPr>
            <a:t>0.37</a:t>
          </a:r>
          <a:r>
            <a:rPr lang="en-US" sz="900" kern="1200">
              <a:latin typeface="Times New Roman" panose="02020603050405020304" pitchFamily="18" charset="0"/>
              <a:cs typeface="Times New Roman" panose="02020603050405020304" pitchFamily="18" charset="0"/>
            </a:rPr>
            <a:t> - A very strong positive correlation indicates a strong association between high blood pressure and diabetes.</a:t>
          </a:r>
        </a:p>
      </dsp:txBody>
      <dsp:txXfrm>
        <a:off x="0" y="2128868"/>
        <a:ext cx="5740429" cy="837345"/>
      </dsp:txXfrm>
    </dsp:sp>
    <dsp:sp modelId="{96844F8A-B857-406B-AD3A-5B3A846F1BA8}">
      <dsp:nvSpPr>
        <dsp:cNvPr id="0" name=""/>
        <dsp:cNvSpPr/>
      </dsp:nvSpPr>
      <dsp:spPr>
        <a:xfrm>
          <a:off x="0" y="2679201"/>
          <a:ext cx="5740429" cy="223103"/>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Moderate Positive Correlations with Diabetes_Binary:</a:t>
          </a:r>
          <a:endParaRPr lang="en-US" sz="1000" kern="1200"/>
        </a:p>
      </dsp:txBody>
      <dsp:txXfrm>
        <a:off x="10891" y="2690092"/>
        <a:ext cx="5718647" cy="201321"/>
      </dsp:txXfrm>
    </dsp:sp>
    <dsp:sp modelId="{603A67EA-2A61-4372-9F10-A8C7D28EAFCC}">
      <dsp:nvSpPr>
        <dsp:cNvPr id="0" name=""/>
        <dsp:cNvSpPr/>
      </dsp:nvSpPr>
      <dsp:spPr>
        <a:xfrm>
          <a:off x="0" y="2971897"/>
          <a:ext cx="5740429" cy="736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59"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b="1" kern="1200">
              <a:latin typeface="Times New Roman" panose="02020603050405020304" pitchFamily="18" charset="0"/>
              <a:cs typeface="Times New Roman" panose="02020603050405020304" pitchFamily="18" charset="0"/>
            </a:rPr>
            <a:t>HeartDiseaseorAttack:</a:t>
          </a:r>
          <a:r>
            <a:rPr lang="en-US" sz="900" kern="1200">
              <a:latin typeface="Times New Roman" panose="02020603050405020304" pitchFamily="18" charset="0"/>
              <a:cs typeface="Times New Roman" panose="02020603050405020304" pitchFamily="18" charset="0"/>
            </a:rPr>
            <a:t> </a:t>
          </a:r>
          <a:r>
            <a:rPr lang="en-US" sz="900" b="1" kern="1200">
              <a:latin typeface="Times New Roman" panose="02020603050405020304" pitchFamily="18" charset="0"/>
              <a:cs typeface="Times New Roman" panose="02020603050405020304" pitchFamily="18" charset="0"/>
            </a:rPr>
            <a:t>0.21</a:t>
          </a:r>
          <a:r>
            <a:rPr lang="en-US" sz="900" kern="1200">
              <a:latin typeface="Times New Roman" panose="02020603050405020304" pitchFamily="18" charset="0"/>
              <a:cs typeface="Times New Roman" panose="02020603050405020304" pitchFamily="18" charset="0"/>
            </a:rPr>
            <a:t> - A moderate positive correlation suggests a link between heart disease and diabetes.</a:t>
          </a:r>
        </a:p>
      </dsp:txBody>
      <dsp:txXfrm>
        <a:off x="0" y="2971897"/>
        <a:ext cx="5740429" cy="736811"/>
      </dsp:txXfrm>
    </dsp:sp>
    <dsp:sp modelId="{DF3FE7B0-2A48-4AD3-9731-6395DC68D985}">
      <dsp:nvSpPr>
        <dsp:cNvPr id="0" name=""/>
        <dsp:cNvSpPr/>
      </dsp:nvSpPr>
      <dsp:spPr>
        <a:xfrm>
          <a:off x="0" y="3187438"/>
          <a:ext cx="5740429" cy="240354"/>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Negative Correlations with Diabetes_Binary:</a:t>
          </a:r>
          <a:endParaRPr lang="en-US" sz="1000" kern="1200"/>
        </a:p>
      </dsp:txBody>
      <dsp:txXfrm>
        <a:off x="11733" y="3199171"/>
        <a:ext cx="5716963" cy="216888"/>
      </dsp:txXfrm>
    </dsp:sp>
    <dsp:sp modelId="{4558B7FB-CB09-4C9A-A933-755DB26F1593}">
      <dsp:nvSpPr>
        <dsp:cNvPr id="0" name=""/>
        <dsp:cNvSpPr/>
      </dsp:nvSpPr>
      <dsp:spPr>
        <a:xfrm>
          <a:off x="0" y="3491973"/>
          <a:ext cx="574042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59"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b="1" kern="1200">
              <a:latin typeface="Times New Roman" panose="02020603050405020304" pitchFamily="18" charset="0"/>
              <a:cs typeface="Times New Roman" panose="02020603050405020304" pitchFamily="18" charset="0"/>
            </a:rPr>
            <a:t>Education:</a:t>
          </a:r>
          <a:r>
            <a:rPr lang="en-US" sz="900" kern="1200">
              <a:latin typeface="Times New Roman" panose="02020603050405020304" pitchFamily="18" charset="0"/>
              <a:cs typeface="Times New Roman" panose="02020603050405020304" pitchFamily="18" charset="0"/>
            </a:rPr>
            <a:t> </a:t>
          </a:r>
          <a:r>
            <a:rPr lang="en-US" sz="900" b="1" kern="1200">
              <a:latin typeface="Times New Roman" panose="02020603050405020304" pitchFamily="18" charset="0"/>
              <a:cs typeface="Times New Roman" panose="02020603050405020304" pitchFamily="18" charset="0"/>
            </a:rPr>
            <a:t>-0.16</a:t>
          </a:r>
          <a:r>
            <a:rPr lang="en-US" sz="900" kern="1200">
              <a:latin typeface="Times New Roman" panose="02020603050405020304" pitchFamily="18" charset="0"/>
              <a:cs typeface="Times New Roman" panose="02020603050405020304" pitchFamily="18" charset="0"/>
            </a:rPr>
            <a:t> - A negative correlation suggests that higher education is associated with a lower risk of diabetes.</a:t>
          </a:r>
        </a:p>
        <a:p>
          <a:pPr marL="57150" lvl="1" indent="-57150" algn="l" defTabSz="400050">
            <a:lnSpc>
              <a:spcPct val="90000"/>
            </a:lnSpc>
            <a:spcBef>
              <a:spcPct val="0"/>
            </a:spcBef>
            <a:spcAft>
              <a:spcPct val="20000"/>
            </a:spcAft>
            <a:buChar char="•"/>
          </a:pPr>
          <a:r>
            <a:rPr lang="en-US" sz="900" b="1" kern="1200">
              <a:latin typeface="Times New Roman" panose="02020603050405020304" pitchFamily="18" charset="0"/>
              <a:cs typeface="Times New Roman" panose="02020603050405020304" pitchFamily="18" charset="0"/>
            </a:rPr>
            <a:t>Income:</a:t>
          </a:r>
          <a:r>
            <a:rPr lang="en-US" sz="900" kern="1200">
              <a:latin typeface="Times New Roman" panose="02020603050405020304" pitchFamily="18" charset="0"/>
              <a:cs typeface="Times New Roman" panose="02020603050405020304" pitchFamily="18" charset="0"/>
            </a:rPr>
            <a:t> </a:t>
          </a:r>
          <a:r>
            <a:rPr lang="en-US" sz="900" b="1" kern="1200">
              <a:latin typeface="Times New Roman" panose="02020603050405020304" pitchFamily="18" charset="0"/>
              <a:cs typeface="Times New Roman" panose="02020603050405020304" pitchFamily="18" charset="0"/>
            </a:rPr>
            <a:t>-0.21</a:t>
          </a:r>
          <a:r>
            <a:rPr lang="en-US" sz="900" kern="1200">
              <a:latin typeface="Times New Roman" panose="02020603050405020304" pitchFamily="18" charset="0"/>
              <a:cs typeface="Times New Roman" panose="02020603050405020304" pitchFamily="18" charset="0"/>
            </a:rPr>
            <a:t> - A negative correlation suggests that higher income is associated with a lower risk of diabetes.</a:t>
          </a:r>
        </a:p>
      </dsp:txBody>
      <dsp:txXfrm>
        <a:off x="0" y="3491973"/>
        <a:ext cx="5740429" cy="629280"/>
      </dsp:txXfrm>
    </dsp:sp>
    <dsp:sp modelId="{6604ACC7-7B69-4A1D-9A2C-A224398BC4DA}">
      <dsp:nvSpPr>
        <dsp:cNvPr id="0" name=""/>
        <dsp:cNvSpPr/>
      </dsp:nvSpPr>
      <dsp:spPr>
        <a:xfrm>
          <a:off x="0" y="3802894"/>
          <a:ext cx="5740429" cy="19767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Other Observations:</a:t>
          </a:r>
          <a:endParaRPr lang="en-US" sz="1000" kern="1200"/>
        </a:p>
      </dsp:txBody>
      <dsp:txXfrm>
        <a:off x="9650" y="3812544"/>
        <a:ext cx="5721129" cy="178379"/>
      </dsp:txXfrm>
    </dsp:sp>
    <dsp:sp modelId="{AFDCD80A-5C75-4B65-86E9-B1EAC13EDF33}">
      <dsp:nvSpPr>
        <dsp:cNvPr id="0" name=""/>
        <dsp:cNvSpPr/>
      </dsp:nvSpPr>
      <dsp:spPr>
        <a:xfrm>
          <a:off x="0" y="3555640"/>
          <a:ext cx="5740429" cy="71136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0" lvl="0" indent="0" algn="l" defTabSz="400050">
            <a:lnSpc>
              <a:spcPct val="90000"/>
            </a:lnSpc>
            <a:spcBef>
              <a:spcPct val="0"/>
            </a:spcBef>
            <a:spcAft>
              <a:spcPct val="35000"/>
            </a:spcAft>
            <a:buNone/>
          </a:pPr>
          <a:endPar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endParaRPr>
        </a:p>
      </dsp:txBody>
      <dsp:txXfrm>
        <a:off x="34726" y="3590366"/>
        <a:ext cx="5670977" cy="641908"/>
      </dsp:txXfrm>
    </dsp:sp>
    <dsp:sp modelId="{BA5C04AB-6904-49B9-AA05-CCB4DCCF7BB9}">
      <dsp:nvSpPr>
        <dsp:cNvPr id="0" name=""/>
        <dsp:cNvSpPr/>
      </dsp:nvSpPr>
      <dsp:spPr>
        <a:xfrm>
          <a:off x="0" y="4034846"/>
          <a:ext cx="5740429" cy="71136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459" tIns="15240" rIns="85344" bIns="15240" numCol="1" spcCol="1270" anchor="t" anchorCtr="0">
          <a:noAutofit/>
        </a:bodyPr>
        <a:lstStyle/>
        <a:p>
          <a:pPr marL="57150" lvl="1" indent="-57150" algn="l" defTabSz="444500">
            <a:lnSpc>
              <a:spcPct val="90000"/>
            </a:lnSpc>
            <a:spcBef>
              <a:spcPct val="0"/>
            </a:spcBef>
            <a:spcAft>
              <a:spcPct val="20000"/>
            </a:spcAft>
            <a:buNone/>
          </a:pPr>
          <a:r>
            <a:rPr lang="en-US" sz="900" kern="1200">
              <a:solidFill>
                <a:srgbClr val="363D45">
                  <a:hueOff val="0"/>
                  <a:satOff val="0"/>
                  <a:lumOff val="0"/>
                  <a:alphaOff val="0"/>
                </a:srgbClr>
              </a:solidFill>
              <a:latin typeface="Times New Roman" panose="02020603050405020304" pitchFamily="18" charset="0"/>
              <a:ea typeface="+mn-ea"/>
              <a:cs typeface="Times New Roman" panose="02020603050405020304" pitchFamily="18" charset="0"/>
            </a:rPr>
            <a:t>Smoking &amp; Alcohol Consumption: The correlations with smoking (0.04) and alcohol consumption (0.01) are very weak, indicating that these factors might not be as strongly associated with diabetes in this dataset compared to other factors.</a:t>
          </a:r>
        </a:p>
      </dsp:txBody>
      <dsp:txXfrm>
        <a:off x="34726" y="4069572"/>
        <a:ext cx="5670977" cy="6419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4</a:t>
            </a:fld>
            <a:endParaRPr lang="en-US"/>
          </a:p>
        </p:txBody>
      </p:sp>
    </p:spTree>
    <p:extLst>
      <p:ext uri="{BB962C8B-B14F-4D97-AF65-F5344CB8AC3E}">
        <p14:creationId xmlns:p14="http://schemas.microsoft.com/office/powerpoint/2010/main" val="300189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for data cleaning </a:t>
            </a:r>
          </a:p>
          <a:p>
            <a:endParaRPr lang="en-US" dirty="0"/>
          </a:p>
          <a:p>
            <a:r>
              <a:rPr lang="en-US" dirty="0"/>
              <a:t>A </a:t>
            </a:r>
            <a:r>
              <a:rPr lang="en-US" b="1" dirty="0"/>
              <a:t>boxplot</a:t>
            </a:r>
            <a:r>
              <a:rPr lang="en-US" dirty="0"/>
              <a:t> (also known as a </a:t>
            </a:r>
            <a:r>
              <a:rPr lang="en-US" b="1" dirty="0"/>
              <a:t>box-and-whisker plot</a:t>
            </a:r>
            <a:r>
              <a:rPr lang="en-US" dirty="0"/>
              <a:t>) is a powerful visualization tool that is commonly used in machine learning and data analysis for understanding the distribution, spread, and outliers of numerical data. In the context of machine learning, boxplots have several important uses:</a:t>
            </a:r>
          </a:p>
          <a:p>
            <a:endParaRPr lang="en-US" dirty="0"/>
          </a:p>
          <a:p>
            <a:r>
              <a:rPr lang="en-US" dirty="0"/>
              <a:t>Reduced outlier by - quantile(0.25) in pandas </a:t>
            </a:r>
          </a:p>
          <a:p>
            <a:endParaRPr lang="en-US" dirty="0"/>
          </a:p>
          <a:p>
            <a:r>
              <a:rPr lang="en-US" dirty="0"/>
              <a:t>        # Calculate the 1st (Q1) and 3rd (Q3) quartiles</a:t>
            </a:r>
          </a:p>
          <a:p>
            <a:r>
              <a:rPr lang="en-US" dirty="0"/>
              <a:t>        Q1 = </a:t>
            </a:r>
            <a:r>
              <a:rPr lang="en-US" dirty="0" err="1"/>
              <a:t>df_cleaned</a:t>
            </a:r>
            <a:r>
              <a:rPr lang="en-US" dirty="0"/>
              <a:t>[column].quantile(0.25)</a:t>
            </a:r>
          </a:p>
          <a:p>
            <a:r>
              <a:rPr lang="en-US" dirty="0"/>
              <a:t>        Q3 = </a:t>
            </a:r>
            <a:r>
              <a:rPr lang="en-US" dirty="0" err="1"/>
              <a:t>df_cleaned</a:t>
            </a:r>
            <a:r>
              <a:rPr lang="en-US" dirty="0"/>
              <a:t>[column].quantile(0.75)</a:t>
            </a:r>
          </a:p>
          <a:p>
            <a:r>
              <a:rPr lang="en-US" dirty="0"/>
              <a:t>        IQR = Q3 - Q1  # Interquartile Range</a:t>
            </a:r>
          </a:p>
          <a:p>
            <a:endParaRPr lang="en-US" dirty="0"/>
          </a:p>
          <a:p>
            <a:r>
              <a:rPr lang="en-US" dirty="0"/>
              <a:t>        # Calculate the outlier bounds</a:t>
            </a:r>
          </a:p>
          <a:p>
            <a:r>
              <a:rPr lang="en-US" dirty="0"/>
              <a:t>        </a:t>
            </a:r>
            <a:r>
              <a:rPr lang="en-US" dirty="0" err="1"/>
              <a:t>lower_bound</a:t>
            </a:r>
            <a:r>
              <a:rPr lang="en-US" dirty="0"/>
              <a:t> = Q1 - multiplier * IQR</a:t>
            </a:r>
          </a:p>
          <a:p>
            <a:r>
              <a:rPr lang="en-US" dirty="0"/>
              <a:t>        </a:t>
            </a:r>
            <a:r>
              <a:rPr lang="en-US" dirty="0" err="1"/>
              <a:t>upper_bound</a:t>
            </a:r>
            <a:r>
              <a:rPr lang="en-US" dirty="0"/>
              <a:t> = Q3 + multiplier * IQR</a:t>
            </a:r>
          </a:p>
          <a:p>
            <a:endParaRPr lang="en-US" dirty="0"/>
          </a:p>
          <a:p>
            <a:endParaRPr lang="en-US" dirty="0"/>
          </a:p>
          <a:p>
            <a:r>
              <a:rPr lang="en-US" b="1" dirty="0"/>
              <a:t>Exploratory Data Analysis (EDA)</a:t>
            </a:r>
          </a:p>
          <a:p>
            <a:pPr>
              <a:buFont typeface="Arial" panose="020B0604020202020204" pitchFamily="34" charset="0"/>
              <a:buChar char="•"/>
            </a:pPr>
            <a:r>
              <a:rPr lang="en-US" b="1" dirty="0"/>
              <a:t>Distribution Understanding</a:t>
            </a:r>
            <a:r>
              <a:rPr lang="en-US" dirty="0"/>
              <a:t>: Boxplots provide a concise summary of the distribution of a feature. They display the </a:t>
            </a:r>
            <a:r>
              <a:rPr lang="en-US" b="1" dirty="0"/>
              <a:t>median</a:t>
            </a:r>
            <a:r>
              <a:rPr lang="en-US" dirty="0"/>
              <a:t>, </a:t>
            </a:r>
            <a:r>
              <a:rPr lang="en-US" b="1" dirty="0"/>
              <a:t>quartiles</a:t>
            </a:r>
            <a:r>
              <a:rPr lang="en-US" dirty="0"/>
              <a:t>, and the </a:t>
            </a:r>
            <a:r>
              <a:rPr lang="en-US" b="1" dirty="0"/>
              <a:t>range</a:t>
            </a:r>
            <a:r>
              <a:rPr lang="en-US" dirty="0"/>
              <a:t> of the data. This can help in understanding whether a feature is skewed, symmetric, or has a bimodal distribution.</a:t>
            </a:r>
          </a:p>
          <a:p>
            <a:pPr>
              <a:buFont typeface="Arial" panose="020B0604020202020204" pitchFamily="34" charset="0"/>
              <a:buChar char="•"/>
            </a:pPr>
            <a:r>
              <a:rPr lang="en-US" b="1" dirty="0"/>
              <a:t>Identifying Outliers</a:t>
            </a:r>
            <a:r>
              <a:rPr lang="en-US" dirty="0"/>
              <a:t>: Boxplots are great for spotting outliers. Any data points that lie outside the "whiskers" of the plot (typically 1.5 times the interquartile range) are considered outliers. Identifying outliers early in your EDA helps in deciding whether to remove, transform, or investigate those outliers further.</a:t>
            </a:r>
          </a:p>
          <a:p>
            <a:pPr>
              <a:buFont typeface="Arial" panose="020B0604020202020204" pitchFamily="34" charset="0"/>
              <a:buChar char="•"/>
            </a:pPr>
            <a:r>
              <a:rPr lang="en-US" b="1" dirty="0"/>
              <a:t>Comparing Features</a:t>
            </a:r>
            <a:r>
              <a:rPr lang="en-US" dirty="0"/>
              <a:t>: When comparing multiple features or variables, a boxplot can help in comparing the distribution of values across different categories, groups, or classes. For example, comparing feature distributions between two or more classes in a classification task.</a:t>
            </a:r>
          </a:p>
          <a:p>
            <a:endParaRPr lang="en-US" dirty="0"/>
          </a:p>
          <a:p>
            <a:endParaRPr lang="en-US" dirty="0"/>
          </a:p>
          <a:p>
            <a:r>
              <a:rPr lang="en-US" b="1" dirty="0"/>
              <a:t>Preprocessing and Feature Engineering</a:t>
            </a:r>
          </a:p>
          <a:p>
            <a:pPr>
              <a:buFont typeface="Arial" panose="020B0604020202020204" pitchFamily="34" charset="0"/>
              <a:buChar char="•"/>
            </a:pPr>
            <a:r>
              <a:rPr lang="en-US" b="1" dirty="0"/>
              <a:t>Outlier Detection</a:t>
            </a:r>
            <a:r>
              <a:rPr lang="en-US" dirty="0"/>
              <a:t>: Outliers can often skew the results of machine learning models. Boxplots help to detect them, which can lead to decisions about whether to remove, cap, or transform those values.</a:t>
            </a:r>
          </a:p>
          <a:p>
            <a:pPr>
              <a:buFont typeface="Arial" panose="020B0604020202020204" pitchFamily="34" charset="0"/>
              <a:buChar char="•"/>
            </a:pPr>
            <a:r>
              <a:rPr lang="en-US" b="1" dirty="0"/>
              <a:t>Feature Transformation</a:t>
            </a:r>
            <a:r>
              <a:rPr lang="en-US" dirty="0"/>
              <a:t>: If a feature’s distribution is highly skewed, you may decide to transform it (e.g., using logarithmic or square root transformations) before feeding it into a model. A boxplot can help visually identify such skewness.</a:t>
            </a:r>
          </a:p>
          <a:p>
            <a:pPr>
              <a:buFont typeface="Arial" panose="020B0604020202020204" pitchFamily="34" charset="0"/>
              <a:buChar char="•"/>
            </a:pPr>
            <a:r>
              <a:rPr lang="en-US" b="1" dirty="0"/>
              <a:t>Detecting Multimodal Distributions</a:t>
            </a:r>
            <a:r>
              <a:rPr lang="en-US" dirty="0"/>
              <a:t>: A boxplot can also suggest if a feature has multiple modes (peaks), indicating that the feature might benefit from further transformation or discretization.</a:t>
            </a:r>
          </a:p>
          <a:p>
            <a:endParaRPr lang="en-US" dirty="0"/>
          </a:p>
          <a:p>
            <a:endParaRPr lang="en-US" dirty="0"/>
          </a:p>
          <a:p>
            <a:endParaRPr lang="en-US" dirty="0"/>
          </a:p>
          <a:p>
            <a:r>
              <a:rPr lang="en-US" b="1" dirty="0"/>
              <a:t>Model Performance Evaluation</a:t>
            </a:r>
          </a:p>
          <a:p>
            <a:pPr>
              <a:buFont typeface="Arial" panose="020B0604020202020204" pitchFamily="34" charset="0"/>
              <a:buChar char="•"/>
            </a:pPr>
            <a:r>
              <a:rPr lang="en-US" b="1" dirty="0"/>
              <a:t>Comparison Across Models</a:t>
            </a:r>
            <a:r>
              <a:rPr lang="en-US" dirty="0"/>
              <a:t>: Boxplots can be used to compare the performance of different machine learning models across multiple runs. For example, comparing the cross-validation scores or the accuracy of multiple algorithms in a boxplot can give insights into the variability of model performance, helping identify the model that consistently performs best.</a:t>
            </a:r>
          </a:p>
          <a:p>
            <a:pPr>
              <a:buFont typeface="Arial" panose="020B0604020202020204" pitchFamily="34" charset="0"/>
              <a:buChar char="•"/>
            </a:pPr>
            <a:r>
              <a:rPr lang="en-US" b="1" dirty="0"/>
              <a:t>Error Analysis</a:t>
            </a:r>
            <a:r>
              <a:rPr lang="en-US" dirty="0"/>
              <a:t>: After building a model, boxplots can help in analyzing the residuals (errors) of a model. By plotting the residuals using boxplots, you can identify any patterns, potential outliers, or biases that may indicate issues with model assumptions.</a:t>
            </a:r>
          </a:p>
          <a:p>
            <a:endParaRPr lang="en-US" dirty="0"/>
          </a:p>
          <a:p>
            <a:endParaRPr lang="en-US" dirty="0"/>
          </a:p>
          <a:p>
            <a:r>
              <a:rPr lang="en-US" b="1" dirty="0"/>
              <a:t>Checking for Class Imbalance</a:t>
            </a:r>
          </a:p>
          <a:p>
            <a:pPr>
              <a:buFont typeface="Arial" panose="020B0604020202020204" pitchFamily="34" charset="0"/>
              <a:buChar char="•"/>
            </a:pPr>
            <a:r>
              <a:rPr lang="en-US" dirty="0"/>
              <a:t>In classification problems, especially when dealing with imbalanced datasets, boxplots can be used to compare the distributions of numerical features across different classes. If one class is heavily skewed or has distinct characteristics, this may indicate that data preprocessing (like oversampling, </a:t>
            </a:r>
            <a:r>
              <a:rPr lang="en-US" dirty="0" err="1"/>
              <a:t>undersampling</a:t>
            </a:r>
            <a:r>
              <a:rPr lang="en-US" dirty="0"/>
              <a:t>, or class weighting) is required.</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Visualizing Data Relationships</a:t>
            </a:r>
          </a:p>
          <a:p>
            <a:pPr>
              <a:buFont typeface="Arial" panose="020B0604020202020204" pitchFamily="34" charset="0"/>
              <a:buChar char="•"/>
            </a:pPr>
            <a:r>
              <a:rPr lang="en-US" b="1" dirty="0"/>
              <a:t>Categorical vs. Continuous Variables</a:t>
            </a:r>
            <a:r>
              <a:rPr lang="en-US" dirty="0"/>
              <a:t>: Boxplots are particularly useful for visualizing the relationship between categorical and continuous variables. For example, in a classification problem, you might use boxplots to visualize how the distributions of a feature differ for each class.</a:t>
            </a:r>
          </a:p>
          <a:p>
            <a:pPr>
              <a:buFont typeface="Arial" panose="020B0604020202020204" pitchFamily="34" charset="0"/>
              <a:buChar char="•"/>
            </a:pPr>
            <a:r>
              <a:rPr lang="en-US" b="1" dirty="0"/>
              <a:t>Group Comparisons</a:t>
            </a:r>
            <a:r>
              <a:rPr lang="en-US" dirty="0"/>
              <a:t>: In a dataset with multiple groups or categories, boxplots can show how each group’s distribution compares to the others. This can be useful in understanding how different subgroups behave or how different features affect the target variable.</a:t>
            </a:r>
          </a:p>
          <a:p>
            <a:endParaRPr lang="en-US" dirty="0"/>
          </a:p>
          <a:p>
            <a:endParaRPr lang="en-US" dirty="0"/>
          </a:p>
          <a:p>
            <a:endParaRPr lang="en-US" dirty="0"/>
          </a:p>
          <a:p>
            <a:r>
              <a:rPr lang="en-US" b="1" dirty="0"/>
              <a:t>Feature Scaling:</a:t>
            </a:r>
          </a:p>
          <a:p>
            <a:r>
              <a:rPr lang="en-US" dirty="0"/>
              <a:t>Feature scaling refers to the process of normalizing or standardizing the range of independent variables (features) in a dataset. Machine learning algorithms often perform better or converge faster when the features are on a similar scale, especially those that use distance-based calculations (e.g., </a:t>
            </a:r>
            <a:r>
              <a:rPr lang="en-US" b="1" dirty="0"/>
              <a:t>K-Nearest Neighbors (KNN)</a:t>
            </a:r>
            <a:r>
              <a:rPr lang="en-US" dirty="0"/>
              <a:t>, </a:t>
            </a:r>
            <a:r>
              <a:rPr lang="en-US" b="1" dirty="0"/>
              <a:t>Support Vector Machines (SVM)</a:t>
            </a:r>
            <a:r>
              <a:rPr lang="en-US" dirty="0"/>
              <a:t>, </a:t>
            </a:r>
            <a:r>
              <a:rPr lang="en-US" b="1" dirty="0"/>
              <a:t>Linear Regression</a:t>
            </a:r>
            <a:r>
              <a:rPr lang="en-US" dirty="0"/>
              <a:t>, and </a:t>
            </a:r>
            <a:r>
              <a:rPr lang="en-US" b="1" dirty="0"/>
              <a:t>Neural Networks</a:t>
            </a:r>
            <a:r>
              <a:rPr lang="en-US" dirty="0"/>
              <a:t>).</a:t>
            </a:r>
          </a:p>
          <a:p>
            <a:r>
              <a:rPr lang="en-US" b="1" dirty="0"/>
              <a:t>Why is Feature Scaling Important?</a:t>
            </a:r>
          </a:p>
          <a:p>
            <a:pPr>
              <a:buFont typeface="+mj-lt"/>
              <a:buAutoNum type="arabicPeriod"/>
            </a:pPr>
            <a:r>
              <a:rPr lang="en-US" b="1" dirty="0"/>
              <a:t>Improved Performance</a:t>
            </a:r>
            <a:r>
              <a:rPr lang="en-US" dirty="0"/>
              <a:t>: Many machine learning models assume or perform better when the data is on a similar scale. Without scaling, features with larger ranges or magnitudes can dominate the learning process and bias the results.</a:t>
            </a:r>
          </a:p>
          <a:p>
            <a:pPr>
              <a:buFont typeface="+mj-lt"/>
              <a:buAutoNum type="arabicPeriod"/>
            </a:pPr>
            <a:r>
              <a:rPr lang="en-US" b="1" dirty="0"/>
              <a:t>Faster Convergence</a:t>
            </a:r>
            <a:r>
              <a:rPr lang="en-US" dirty="0"/>
              <a:t>: Some optimization algorithms (e.g., gradient descent) converge more quickly when the features are scaled properly.</a:t>
            </a:r>
          </a:p>
          <a:p>
            <a:pPr>
              <a:buFont typeface="+mj-lt"/>
              <a:buAutoNum type="arabicPeriod"/>
            </a:pPr>
            <a:r>
              <a:rPr lang="en-US" b="1" dirty="0"/>
              <a:t>Distance-Based Algorithms</a:t>
            </a:r>
            <a:r>
              <a:rPr lang="en-US" dirty="0"/>
              <a:t>: Algorithms like KNN, SVM, and clustering algorithms rely on the distance between points. If one feature is much larger than others, it will disproportionately affect the distance calculation.</a:t>
            </a:r>
          </a:p>
          <a:p>
            <a:endParaRPr lang="en-US" dirty="0"/>
          </a:p>
          <a:p>
            <a:r>
              <a:rPr lang="en-US" b="1" dirty="0" err="1"/>
              <a:t>StandardScaler</a:t>
            </a:r>
            <a:r>
              <a:rPr lang="en-US" dirty="0"/>
              <a:t> in Python (using scikit-learn)</a:t>
            </a:r>
          </a:p>
          <a:p>
            <a:endParaRPr lang="en-US" dirty="0"/>
          </a:p>
          <a:p>
            <a:endParaRPr lang="en-US" dirty="0"/>
          </a:p>
          <a:p>
            <a:r>
              <a:rPr lang="en-US" dirty="0"/>
              <a:t>import seaborn as </a:t>
            </a:r>
            <a:r>
              <a:rPr lang="en-US" dirty="0" err="1"/>
              <a:t>sns</a:t>
            </a:r>
            <a:endParaRPr lang="en-US" dirty="0"/>
          </a:p>
          <a:p>
            <a:r>
              <a:rPr lang="en-US" dirty="0"/>
              <a:t>import </a:t>
            </a:r>
            <a:r>
              <a:rPr lang="en-US" dirty="0" err="1"/>
              <a:t>matplotlib.pyplot</a:t>
            </a:r>
            <a:r>
              <a:rPr lang="en-US" dirty="0"/>
              <a:t> as </a:t>
            </a:r>
            <a:r>
              <a:rPr lang="en-US" dirty="0" err="1"/>
              <a:t>plt</a:t>
            </a:r>
            <a:endParaRPr lang="en-US" dirty="0"/>
          </a:p>
          <a:p>
            <a:endParaRPr lang="en-US" dirty="0"/>
          </a:p>
          <a:p>
            <a:r>
              <a:rPr lang="en-US" dirty="0"/>
              <a:t># Check the distribution of the target variable</a:t>
            </a:r>
          </a:p>
          <a:p>
            <a:r>
              <a:rPr lang="en-US" dirty="0"/>
              <a:t>print(</a:t>
            </a:r>
            <a:r>
              <a:rPr lang="en-US" dirty="0" err="1"/>
              <a:t>df</a:t>
            </a:r>
            <a:r>
              <a:rPr lang="en-US" dirty="0"/>
              <a:t>['</a:t>
            </a:r>
            <a:r>
              <a:rPr lang="en-US" dirty="0" err="1"/>
              <a:t>Diabetes_binary</a:t>
            </a:r>
            <a:r>
              <a:rPr lang="en-US" dirty="0"/>
              <a:t>'].</a:t>
            </a:r>
            <a:r>
              <a:rPr lang="en-US" dirty="0" err="1"/>
              <a:t>value_counts</a:t>
            </a:r>
            <a:r>
              <a:rPr lang="en-US" dirty="0"/>
              <a:t>())</a:t>
            </a:r>
          </a:p>
          <a:p>
            <a:endParaRPr lang="en-US" dirty="0"/>
          </a:p>
          <a:p>
            <a:r>
              <a:rPr lang="en-US" dirty="0"/>
              <a:t># Create the </a:t>
            </a:r>
            <a:r>
              <a:rPr lang="en-US" dirty="0" err="1"/>
              <a:t>countplot</a:t>
            </a:r>
            <a:r>
              <a:rPr lang="en-US" dirty="0"/>
              <a:t> for the target variable</a:t>
            </a:r>
          </a:p>
          <a:p>
            <a:r>
              <a:rPr lang="en-US" dirty="0"/>
              <a:t>ax = </a:t>
            </a:r>
            <a:r>
              <a:rPr lang="en-US" dirty="0" err="1"/>
              <a:t>sns.countplot</a:t>
            </a:r>
            <a:r>
              <a:rPr lang="en-US" dirty="0"/>
              <a:t>(x='</a:t>
            </a:r>
            <a:r>
              <a:rPr lang="en-US" dirty="0" err="1"/>
              <a:t>Diabetes_binary</a:t>
            </a:r>
            <a:r>
              <a:rPr lang="en-US" dirty="0"/>
              <a:t>', data=</a:t>
            </a:r>
            <a:r>
              <a:rPr lang="en-US" dirty="0" err="1"/>
              <a:t>df</a:t>
            </a:r>
            <a:r>
              <a:rPr lang="en-US" dirty="0"/>
              <a:t>)</a:t>
            </a:r>
          </a:p>
          <a:p>
            <a:endParaRPr lang="en-US" dirty="0"/>
          </a:p>
          <a:p>
            <a:r>
              <a:rPr lang="en-US" dirty="0"/>
              <a:t># Title of the plot</a:t>
            </a:r>
          </a:p>
          <a:p>
            <a:r>
              <a:rPr lang="en-US" dirty="0" err="1"/>
              <a:t>plt.title</a:t>
            </a:r>
            <a:r>
              <a:rPr lang="en-US" dirty="0"/>
              <a:t>('Class Distribution for Diabetes Binary')</a:t>
            </a:r>
          </a:p>
          <a:p>
            <a:endParaRPr lang="en-US" dirty="0"/>
          </a:p>
          <a:p>
            <a:r>
              <a:rPr lang="en-US" dirty="0"/>
              <a:t># Add the value labels on top of the bars</a:t>
            </a:r>
          </a:p>
          <a:p>
            <a:r>
              <a:rPr lang="en-US" dirty="0"/>
              <a:t>for p in </a:t>
            </a:r>
            <a:r>
              <a:rPr lang="en-US" dirty="0" err="1"/>
              <a:t>ax.patches</a:t>
            </a:r>
            <a:r>
              <a:rPr lang="en-US" dirty="0"/>
              <a:t>:</a:t>
            </a:r>
          </a:p>
          <a:p>
            <a:r>
              <a:rPr lang="en-US" dirty="0"/>
              <a:t>    height = </a:t>
            </a:r>
            <a:r>
              <a:rPr lang="en-US" dirty="0" err="1"/>
              <a:t>p.get_height</a:t>
            </a:r>
            <a:r>
              <a:rPr lang="en-US" dirty="0"/>
              <a:t>()  # Get the height of each bar</a:t>
            </a:r>
          </a:p>
          <a:p>
            <a:r>
              <a:rPr lang="en-US" dirty="0"/>
              <a:t>    </a:t>
            </a:r>
            <a:r>
              <a:rPr lang="en-US" dirty="0" err="1"/>
              <a:t>ax.text</a:t>
            </a:r>
            <a:r>
              <a:rPr lang="en-US" dirty="0"/>
              <a:t>(</a:t>
            </a:r>
            <a:r>
              <a:rPr lang="en-US" dirty="0" err="1"/>
              <a:t>p.get_x</a:t>
            </a:r>
            <a:r>
              <a:rPr lang="en-US" dirty="0"/>
              <a:t>() + </a:t>
            </a:r>
            <a:r>
              <a:rPr lang="en-US" dirty="0" err="1"/>
              <a:t>p.get_width</a:t>
            </a:r>
            <a:r>
              <a:rPr lang="en-US" dirty="0"/>
              <a:t>() / 2., height + 5,  # Position the text slightly above the bar</a:t>
            </a:r>
          </a:p>
          <a:p>
            <a:r>
              <a:rPr lang="en-US" dirty="0"/>
              <a:t>            int(height),  # The actual value (height of the bar)</a:t>
            </a:r>
          </a:p>
          <a:p>
            <a:r>
              <a:rPr lang="en-US" dirty="0"/>
              <a:t>            ha="center",  # Horizontal alignment</a:t>
            </a:r>
          </a:p>
          <a:p>
            <a:r>
              <a:rPr lang="en-US" dirty="0"/>
              <a:t>            </a:t>
            </a:r>
            <a:r>
              <a:rPr lang="en-US" dirty="0" err="1"/>
              <a:t>fontsize</a:t>
            </a:r>
            <a:r>
              <a:rPr lang="en-US" dirty="0"/>
              <a:t>=12,   # Font size</a:t>
            </a:r>
          </a:p>
          <a:p>
            <a:r>
              <a:rPr lang="en-US" dirty="0"/>
              <a:t>            color='black') # Text color</a:t>
            </a:r>
          </a:p>
          <a:p>
            <a:endParaRPr lang="en-US" dirty="0"/>
          </a:p>
          <a:p>
            <a:r>
              <a:rPr lang="en-US" dirty="0"/>
              <a:t># Show the plot</a:t>
            </a:r>
          </a:p>
          <a:p>
            <a:r>
              <a:rPr lang="en-US" dirty="0" err="1"/>
              <a:t>plt.show</a:t>
            </a:r>
            <a:r>
              <a:rPr lang="en-US" dirty="0"/>
              <a:t>()</a:t>
            </a:r>
          </a:p>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7</a:t>
            </a:fld>
            <a:endParaRPr lang="en-US"/>
          </a:p>
        </p:txBody>
      </p:sp>
    </p:spTree>
    <p:extLst>
      <p:ext uri="{BB962C8B-B14F-4D97-AF65-F5344CB8AC3E}">
        <p14:creationId xmlns:p14="http://schemas.microsoft.com/office/powerpoint/2010/main" val="189851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Implemented bar plot  - for correlation values </a:t>
            </a:r>
          </a:p>
          <a:p>
            <a:endParaRPr lang="en-US" dirty="0"/>
          </a:p>
          <a:p>
            <a:r>
              <a:rPr lang="en-US" dirty="0"/>
              <a:t>import </a:t>
            </a:r>
            <a:r>
              <a:rPr lang="en-US" dirty="0" err="1"/>
              <a:t>matplotlib.pyplot</a:t>
            </a:r>
            <a:r>
              <a:rPr lang="en-US" dirty="0"/>
              <a:t> as </a:t>
            </a:r>
            <a:r>
              <a:rPr lang="en-US" dirty="0" err="1"/>
              <a:t>plt</a:t>
            </a:r>
            <a:endParaRPr lang="en-US" dirty="0"/>
          </a:p>
          <a:p>
            <a:endParaRPr lang="en-US" dirty="0"/>
          </a:p>
          <a:p>
            <a:r>
              <a:rPr lang="en-US" dirty="0"/>
              <a:t># Assuming </a:t>
            </a:r>
            <a:r>
              <a:rPr lang="en-US" dirty="0" err="1"/>
              <a:t>df.corr</a:t>
            </a:r>
            <a:r>
              <a:rPr lang="en-US" dirty="0"/>
              <a:t>()['</a:t>
            </a:r>
            <a:r>
              <a:rPr lang="en-US" dirty="0" err="1"/>
              <a:t>Diabetes_binary</a:t>
            </a:r>
            <a:r>
              <a:rPr lang="en-US" dirty="0"/>
              <a:t>'] is already computed</a:t>
            </a:r>
          </a:p>
          <a:p>
            <a:endParaRPr lang="en-US" dirty="0"/>
          </a:p>
          <a:p>
            <a:r>
              <a:rPr lang="en-US" dirty="0"/>
              <a:t># Create the bar plot for the correlation values</a:t>
            </a:r>
          </a:p>
          <a:p>
            <a:r>
              <a:rPr lang="en-US" dirty="0"/>
              <a:t>ax = </a:t>
            </a:r>
            <a:r>
              <a:rPr lang="en-US" dirty="0" err="1"/>
              <a:t>df.corr</a:t>
            </a:r>
            <a:r>
              <a:rPr lang="en-US" dirty="0"/>
              <a:t>()['</a:t>
            </a:r>
            <a:r>
              <a:rPr lang="en-US" dirty="0" err="1"/>
              <a:t>Diabetes_binary</a:t>
            </a:r>
            <a:r>
              <a:rPr lang="en-US" dirty="0"/>
              <a:t>'][1:].</a:t>
            </a:r>
            <a:r>
              <a:rPr lang="en-US" dirty="0" err="1"/>
              <a:t>sort_values</a:t>
            </a:r>
            <a:r>
              <a:rPr lang="en-US" dirty="0"/>
              <a:t>().plot(kind='bar', </a:t>
            </a:r>
            <a:r>
              <a:rPr lang="en-US" dirty="0" err="1"/>
              <a:t>figsize</a:t>
            </a:r>
            <a:r>
              <a:rPr lang="en-US" dirty="0"/>
              <a:t>=(14, 8), width=0.7)</a:t>
            </a:r>
          </a:p>
          <a:p>
            <a:endParaRPr lang="en-US" dirty="0"/>
          </a:p>
          <a:p>
            <a:r>
              <a:rPr lang="en-US" dirty="0"/>
              <a:t># Add values on top of each bar</a:t>
            </a:r>
          </a:p>
          <a:p>
            <a:r>
              <a:rPr lang="en-US" dirty="0"/>
              <a:t>for p in </a:t>
            </a:r>
            <a:r>
              <a:rPr lang="en-US" dirty="0" err="1"/>
              <a:t>ax.patches</a:t>
            </a:r>
            <a:r>
              <a:rPr lang="en-US" dirty="0"/>
              <a:t>:</a:t>
            </a:r>
          </a:p>
          <a:p>
            <a:r>
              <a:rPr lang="en-US" dirty="0"/>
              <a:t>    height = </a:t>
            </a:r>
            <a:r>
              <a:rPr lang="en-US" dirty="0" err="1"/>
              <a:t>p.get_height</a:t>
            </a:r>
            <a:r>
              <a:rPr lang="en-US" dirty="0"/>
              <a:t>()  # Get the height of each bar</a:t>
            </a:r>
          </a:p>
          <a:p>
            <a:r>
              <a:rPr lang="en-US" dirty="0"/>
              <a:t>    </a:t>
            </a:r>
            <a:r>
              <a:rPr lang="en-US" dirty="0" err="1"/>
              <a:t>ax.text</a:t>
            </a:r>
            <a:r>
              <a:rPr lang="en-US" dirty="0"/>
              <a:t>(</a:t>
            </a:r>
            <a:r>
              <a:rPr lang="en-US" dirty="0" err="1"/>
              <a:t>p.get_x</a:t>
            </a:r>
            <a:r>
              <a:rPr lang="en-US" dirty="0"/>
              <a:t>() + </a:t>
            </a:r>
            <a:r>
              <a:rPr lang="en-US" dirty="0" err="1"/>
              <a:t>p.get_width</a:t>
            </a:r>
            <a:r>
              <a:rPr lang="en-US" dirty="0"/>
              <a:t>() / 2., height + 0.02,  # Position text slightly above the bar</a:t>
            </a:r>
          </a:p>
          <a:p>
            <a:r>
              <a:rPr lang="en-US" dirty="0"/>
              <a:t>            round(height, 2),  # Round the value for better readability</a:t>
            </a:r>
          </a:p>
          <a:p>
            <a:r>
              <a:rPr lang="en-US" dirty="0"/>
              <a:t>            ha="center",  # Horizontal alignment</a:t>
            </a:r>
          </a:p>
          <a:p>
            <a:r>
              <a:rPr lang="en-US" dirty="0"/>
              <a:t>            </a:t>
            </a:r>
            <a:r>
              <a:rPr lang="en-US" dirty="0" err="1"/>
              <a:t>fontsize</a:t>
            </a:r>
            <a:r>
              <a:rPr lang="en-US" dirty="0"/>
              <a:t>=10,   # Font size for the value labels</a:t>
            </a:r>
          </a:p>
          <a:p>
            <a:r>
              <a:rPr lang="en-US" dirty="0"/>
              <a:t>            color='black') # Text color</a:t>
            </a:r>
          </a:p>
          <a:p>
            <a:endParaRPr lang="en-US" dirty="0"/>
          </a:p>
          <a:p>
            <a:r>
              <a:rPr lang="en-US" dirty="0"/>
              <a:t># Title and labels</a:t>
            </a:r>
          </a:p>
          <a:p>
            <a:r>
              <a:rPr lang="en-US" dirty="0" err="1"/>
              <a:t>plt.title</a:t>
            </a:r>
            <a:r>
              <a:rPr lang="en-US" dirty="0"/>
              <a:t>('Correlation of Features with </a:t>
            </a:r>
            <a:r>
              <a:rPr lang="en-US" dirty="0" err="1"/>
              <a:t>Diabetes_binary</a:t>
            </a:r>
            <a:r>
              <a:rPr lang="en-US" dirty="0"/>
              <a:t>', </a:t>
            </a:r>
            <a:r>
              <a:rPr lang="en-US" dirty="0" err="1"/>
              <a:t>fontsize</a:t>
            </a:r>
            <a:r>
              <a:rPr lang="en-US" dirty="0"/>
              <a:t>=12)</a:t>
            </a:r>
          </a:p>
          <a:p>
            <a:r>
              <a:rPr lang="en-US" dirty="0" err="1"/>
              <a:t>plt.ylabel</a:t>
            </a:r>
            <a:r>
              <a:rPr lang="en-US" dirty="0"/>
              <a:t>('Correlation Coefficient', </a:t>
            </a:r>
            <a:r>
              <a:rPr lang="en-US" dirty="0" err="1"/>
              <a:t>fontsize</a:t>
            </a:r>
            <a:r>
              <a:rPr lang="en-US" dirty="0"/>
              <a:t>=10)</a:t>
            </a:r>
          </a:p>
          <a:p>
            <a:r>
              <a:rPr lang="en-US" dirty="0" err="1"/>
              <a:t>plt.xlabel</a:t>
            </a:r>
            <a:r>
              <a:rPr lang="en-US" dirty="0"/>
              <a:t>('Features', </a:t>
            </a:r>
            <a:r>
              <a:rPr lang="en-US" dirty="0" err="1"/>
              <a:t>fontsize</a:t>
            </a:r>
            <a:r>
              <a:rPr lang="en-US" dirty="0"/>
              <a:t>=10)</a:t>
            </a:r>
          </a:p>
          <a:p>
            <a:endParaRPr lang="en-US" dirty="0"/>
          </a:p>
          <a:p>
            <a:r>
              <a:rPr lang="en-US" dirty="0"/>
              <a:t># Adjust layout to prevent unnecessary padding and maximize space</a:t>
            </a:r>
          </a:p>
          <a:p>
            <a:r>
              <a:rPr lang="en-US" dirty="0" err="1"/>
              <a:t>plt.tight_layout</a:t>
            </a:r>
            <a:r>
              <a:rPr lang="en-US" dirty="0"/>
              <a:t>()</a:t>
            </a:r>
          </a:p>
          <a:p>
            <a:endParaRPr lang="en-US" dirty="0"/>
          </a:p>
          <a:p>
            <a:r>
              <a:rPr lang="en-US" dirty="0"/>
              <a:t># Display the plot</a:t>
            </a:r>
          </a:p>
          <a:p>
            <a:r>
              <a:rPr lang="en-US" dirty="0" err="1"/>
              <a:t>plt.show</a:t>
            </a:r>
            <a:r>
              <a:rPr lang="en-US" dirty="0"/>
              <a:t>()</a:t>
            </a:r>
          </a:p>
        </p:txBody>
      </p:sp>
      <p:sp>
        <p:nvSpPr>
          <p:cNvPr id="4" name="Slide Number Placeholder 3"/>
          <p:cNvSpPr>
            <a:spLocks noGrp="1"/>
          </p:cNvSpPr>
          <p:nvPr>
            <p:ph type="sldNum" sz="quarter" idx="5"/>
          </p:nvPr>
        </p:nvSpPr>
        <p:spPr/>
        <p:txBody>
          <a:bodyPr/>
          <a:lstStyle/>
          <a:p>
            <a:fld id="{C5DB341C-843E-6244-9C40-DD933A1134AC}" type="slidenum">
              <a:rPr lang="en-US" smtClean="0"/>
              <a:t>8</a:t>
            </a:fld>
            <a:endParaRPr lang="en-US"/>
          </a:p>
        </p:txBody>
      </p:sp>
    </p:spTree>
    <p:extLst>
      <p:ext uri="{BB962C8B-B14F-4D97-AF65-F5344CB8AC3E}">
        <p14:creationId xmlns:p14="http://schemas.microsoft.com/office/powerpoint/2010/main" val="216418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Compute the correlation matrix for numerical features</a:t>
            </a:r>
          </a:p>
          <a:p>
            <a:r>
              <a:rPr lang="en-US" dirty="0" err="1"/>
              <a:t>corr_matrix</a:t>
            </a:r>
            <a:r>
              <a:rPr lang="en-US" dirty="0"/>
              <a:t> = </a:t>
            </a:r>
            <a:r>
              <a:rPr lang="en-US" dirty="0" err="1"/>
              <a:t>df.corr</a:t>
            </a:r>
            <a:r>
              <a:rPr lang="en-US" dirty="0"/>
              <a:t>() #Pearson correlation.</a:t>
            </a:r>
          </a:p>
          <a:p>
            <a:endParaRPr lang="en-US" dirty="0"/>
          </a:p>
          <a:p>
            <a:r>
              <a:rPr lang="en-US" dirty="0"/>
              <a:t># Plot heatmap of correlations</a:t>
            </a:r>
          </a:p>
          <a:p>
            <a:r>
              <a:rPr lang="en-US" dirty="0" err="1"/>
              <a:t>plt.figure</a:t>
            </a:r>
            <a:r>
              <a:rPr lang="en-US" dirty="0"/>
              <a:t>(</a:t>
            </a:r>
            <a:r>
              <a:rPr lang="en-US" dirty="0" err="1"/>
              <a:t>figsize</a:t>
            </a:r>
            <a:r>
              <a:rPr lang="en-US" dirty="0"/>
              <a:t>=(15, 10))</a:t>
            </a:r>
          </a:p>
          <a:p>
            <a:r>
              <a:rPr lang="en-US" dirty="0" err="1"/>
              <a:t>sns.heatmap</a:t>
            </a:r>
            <a:r>
              <a:rPr lang="en-US" dirty="0"/>
              <a:t>(</a:t>
            </a:r>
            <a:r>
              <a:rPr lang="en-US" dirty="0" err="1"/>
              <a:t>corr_matrix</a:t>
            </a:r>
            <a:r>
              <a:rPr lang="en-US" dirty="0"/>
              <a:t>, </a:t>
            </a:r>
            <a:r>
              <a:rPr lang="en-US" dirty="0" err="1"/>
              <a:t>annot</a:t>
            </a:r>
            <a:r>
              <a:rPr lang="en-US" dirty="0"/>
              <a:t>=True, </a:t>
            </a:r>
            <a:r>
              <a:rPr lang="en-US" dirty="0" err="1"/>
              <a:t>cmap</a:t>
            </a:r>
            <a:r>
              <a:rPr lang="en-US" dirty="0"/>
              <a:t>='</a:t>
            </a:r>
            <a:r>
              <a:rPr lang="en-US" dirty="0" err="1"/>
              <a:t>coolwarm</a:t>
            </a:r>
            <a:r>
              <a:rPr lang="en-US" dirty="0"/>
              <a:t>', </a:t>
            </a:r>
            <a:r>
              <a:rPr lang="en-US" dirty="0" err="1"/>
              <a:t>fmt</a:t>
            </a:r>
            <a:r>
              <a:rPr lang="en-US" dirty="0"/>
              <a:t>='.2f')</a:t>
            </a:r>
          </a:p>
          <a:p>
            <a:r>
              <a:rPr lang="en-US" dirty="0" err="1"/>
              <a:t>plt.title</a:t>
            </a:r>
            <a:r>
              <a:rPr lang="en-US" dirty="0"/>
              <a:t>('Correlation Heatmap')</a:t>
            </a:r>
          </a:p>
          <a:p>
            <a:r>
              <a:rPr lang="en-US" dirty="0" err="1"/>
              <a:t>plt.show</a:t>
            </a:r>
            <a:r>
              <a:rPr lang="en-US" dirty="0"/>
              <a:t>()</a:t>
            </a:r>
          </a:p>
        </p:txBody>
      </p:sp>
      <p:sp>
        <p:nvSpPr>
          <p:cNvPr id="4" name="Slide Number Placeholder 3"/>
          <p:cNvSpPr>
            <a:spLocks noGrp="1"/>
          </p:cNvSpPr>
          <p:nvPr>
            <p:ph type="sldNum" sz="quarter" idx="5"/>
          </p:nvPr>
        </p:nvSpPr>
        <p:spPr/>
        <p:txBody>
          <a:bodyPr/>
          <a:lstStyle/>
          <a:p>
            <a:fld id="{C5DB341C-843E-6244-9C40-DD933A1134AC}" type="slidenum">
              <a:rPr lang="en-US" smtClean="0"/>
              <a:t>9</a:t>
            </a:fld>
            <a:endParaRPr lang="en-US"/>
          </a:p>
        </p:txBody>
      </p:sp>
    </p:spTree>
    <p:extLst>
      <p:ext uri="{BB962C8B-B14F-4D97-AF65-F5344CB8AC3E}">
        <p14:creationId xmlns:p14="http://schemas.microsoft.com/office/powerpoint/2010/main" val="305547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df.hist</a:t>
            </a:r>
            <a:r>
              <a:rPr lang="en-US" dirty="0"/>
              <a:t>(bins=20, </a:t>
            </a:r>
            <a:r>
              <a:rPr lang="en-US" dirty="0" err="1"/>
              <a:t>figsize</a:t>
            </a:r>
            <a:r>
              <a:rPr lang="en-US" dirty="0"/>
              <a:t>=(15, 12))</a:t>
            </a:r>
          </a:p>
          <a:p>
            <a:r>
              <a:rPr lang="en-US" dirty="0" err="1"/>
              <a:t>plt.tight_layout</a:t>
            </a:r>
            <a:r>
              <a:rPr lang="en-US" dirty="0"/>
              <a:t>()</a:t>
            </a:r>
          </a:p>
          <a:p>
            <a:r>
              <a:rPr lang="en-US" dirty="0" err="1"/>
              <a:t>plt.show</a:t>
            </a:r>
            <a:r>
              <a:rPr lang="en-US" dirty="0"/>
              <a:t>()</a:t>
            </a:r>
          </a:p>
          <a:p>
            <a:endParaRPr lang="en-US" dirty="0"/>
          </a:p>
          <a:p>
            <a:endParaRPr lang="en-US" dirty="0"/>
          </a:p>
          <a:p>
            <a:r>
              <a:rPr lang="en-US" dirty="0"/>
              <a:t># Check for duplicate rows</a:t>
            </a:r>
          </a:p>
          <a:p>
            <a:r>
              <a:rPr lang="en-US" dirty="0" err="1"/>
              <a:t>df.duplicated</a:t>
            </a:r>
            <a:r>
              <a:rPr lang="en-US" dirty="0"/>
              <a:t>().sum()</a:t>
            </a:r>
          </a:p>
          <a:p>
            <a:r>
              <a:rPr lang="en-US" dirty="0" err="1"/>
              <a:t>df.shape</a:t>
            </a:r>
            <a:endParaRPr lang="en-US" dirty="0"/>
          </a:p>
          <a:p>
            <a:r>
              <a:rPr lang="en-US" dirty="0"/>
              <a:t># Remove duplicates if necessary</a:t>
            </a:r>
          </a:p>
          <a:p>
            <a:r>
              <a:rPr lang="en-US" dirty="0" err="1"/>
              <a:t>df.drop_duplicates</a:t>
            </a:r>
            <a:r>
              <a:rPr lang="en-US" dirty="0"/>
              <a:t>(</a:t>
            </a:r>
            <a:r>
              <a:rPr lang="en-US" dirty="0" err="1"/>
              <a:t>inplace</a:t>
            </a:r>
            <a:r>
              <a:rPr lang="en-US" dirty="0"/>
              <a:t>=True)</a:t>
            </a:r>
          </a:p>
          <a:p>
            <a:r>
              <a:rPr lang="en-US" dirty="0" err="1"/>
              <a:t>df.shape</a:t>
            </a:r>
            <a:endParaRPr lang="en-US" dirty="0"/>
          </a:p>
          <a:p>
            <a:endParaRPr lang="en-US" dirty="0"/>
          </a:p>
          <a:p>
            <a:endParaRPr lang="en-US" dirty="0"/>
          </a:p>
          <a:p>
            <a:endParaRPr lang="en-US" dirty="0"/>
          </a:p>
          <a:p>
            <a:r>
              <a:rPr lang="en-US" dirty="0"/>
              <a:t>def </a:t>
            </a:r>
            <a:r>
              <a:rPr lang="en-US" dirty="0" err="1"/>
              <a:t>load_data</a:t>
            </a:r>
            <a:r>
              <a:rPr lang="en-US" dirty="0"/>
              <a:t>(</a:t>
            </a:r>
            <a:r>
              <a:rPr lang="en-US" dirty="0" err="1"/>
              <a:t>file_path</a:t>
            </a:r>
            <a:r>
              <a:rPr lang="en-US" dirty="0"/>
              <a:t>):</a:t>
            </a:r>
          </a:p>
          <a:p>
            <a:r>
              <a:rPr lang="en-US" dirty="0"/>
              <a:t>    # Load the dataset</a:t>
            </a:r>
          </a:p>
          <a:p>
            <a:r>
              <a:rPr lang="en-US" dirty="0"/>
              <a:t>    </a:t>
            </a:r>
            <a:r>
              <a:rPr lang="en-US" dirty="0" err="1"/>
              <a:t>df</a:t>
            </a:r>
            <a:r>
              <a:rPr lang="en-US" dirty="0"/>
              <a:t> = </a:t>
            </a:r>
            <a:r>
              <a:rPr lang="en-US" dirty="0" err="1"/>
              <a:t>pd.read_csv</a:t>
            </a:r>
            <a:r>
              <a:rPr lang="en-US" dirty="0"/>
              <a:t>(</a:t>
            </a:r>
            <a:r>
              <a:rPr lang="en-US" dirty="0" err="1"/>
              <a:t>file_path</a:t>
            </a:r>
            <a:r>
              <a:rPr lang="en-US" dirty="0"/>
              <a:t>)</a:t>
            </a:r>
          </a:p>
          <a:p>
            <a:r>
              <a:rPr lang="en-US" dirty="0"/>
              <a:t>    print(</a:t>
            </a:r>
            <a:r>
              <a:rPr lang="en-US" dirty="0" err="1"/>
              <a:t>f"Data</a:t>
            </a:r>
            <a:r>
              <a:rPr lang="en-US" dirty="0"/>
              <a:t> loaded successfully! Shape: {</a:t>
            </a:r>
            <a:r>
              <a:rPr lang="en-US" dirty="0" err="1"/>
              <a:t>df.shape</a:t>
            </a:r>
            <a:r>
              <a:rPr lang="en-US" dirty="0"/>
              <a:t>}")</a:t>
            </a:r>
          </a:p>
          <a:p>
            <a:r>
              <a:rPr lang="en-US" dirty="0"/>
              <a:t>    return </a:t>
            </a:r>
            <a:r>
              <a:rPr lang="en-US" dirty="0" err="1"/>
              <a:t>df</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10</a:t>
            </a:fld>
            <a:endParaRPr lang="en-US"/>
          </a:p>
        </p:txBody>
      </p:sp>
    </p:spTree>
    <p:extLst>
      <p:ext uri="{BB962C8B-B14F-4D97-AF65-F5344CB8AC3E}">
        <p14:creationId xmlns:p14="http://schemas.microsoft.com/office/powerpoint/2010/main" val="31262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from </a:t>
            </a:r>
            <a:r>
              <a:rPr lang="en-US" b="1" dirty="0" err="1"/>
              <a:t>sklearn.cluster</a:t>
            </a:r>
            <a:r>
              <a:rPr lang="en-US" b="1" dirty="0"/>
              <a:t> import </a:t>
            </a:r>
            <a:r>
              <a:rPr lang="en-US" b="1" dirty="0" err="1"/>
              <a:t>KMeans</a:t>
            </a:r>
            <a:endParaRPr lang="en-US" b="1" dirty="0"/>
          </a:p>
          <a:p>
            <a:endParaRPr lang="en-US" b="1" dirty="0"/>
          </a:p>
          <a:p>
            <a:endParaRPr lang="en-US" b="1" dirty="0"/>
          </a:p>
          <a:p>
            <a:endParaRPr lang="en-US" b="1" dirty="0"/>
          </a:p>
          <a:p>
            <a:r>
              <a:rPr lang="en-US" b="1" dirty="0"/>
              <a:t>K-Means</a:t>
            </a:r>
            <a:r>
              <a:rPr lang="en-US" dirty="0"/>
              <a:t> is one of the most popular and widely used </a:t>
            </a:r>
            <a:r>
              <a:rPr lang="en-US" b="1" dirty="0"/>
              <a:t>unsupervised machine learning algorithms</a:t>
            </a:r>
            <a:r>
              <a:rPr lang="en-US" dirty="0"/>
              <a:t> for clustering tasks. </a:t>
            </a:r>
          </a:p>
          <a:p>
            <a:r>
              <a:rPr lang="en-US" dirty="0"/>
              <a:t>Clustering is the process of grouping similar data points together into </a:t>
            </a:r>
            <a:r>
              <a:rPr lang="en-US" b="1" dirty="0"/>
              <a:t>clusters</a:t>
            </a:r>
            <a:r>
              <a:rPr lang="en-US" dirty="0"/>
              <a:t> based on certain features, without using any labels or predefined classes. </a:t>
            </a:r>
          </a:p>
          <a:p>
            <a:r>
              <a:rPr lang="en-US" dirty="0"/>
              <a:t>K-Means is a </a:t>
            </a:r>
            <a:r>
              <a:rPr lang="en-US" b="1" dirty="0"/>
              <a:t>partition-based</a:t>
            </a:r>
            <a:r>
              <a:rPr lang="en-US" dirty="0"/>
              <a:t> clustering method that aims to divide data into a predefined number of clusters.</a:t>
            </a:r>
          </a:p>
          <a:p>
            <a:endParaRPr lang="en-US" dirty="0"/>
          </a:p>
          <a:p>
            <a:r>
              <a:rPr lang="en-US" dirty="0"/>
              <a:t>K-Means clustering works by partitioning the data into </a:t>
            </a:r>
            <a:r>
              <a:rPr lang="en-US" b="1" dirty="0"/>
              <a:t>K clusters</a:t>
            </a:r>
            <a:r>
              <a:rPr lang="en-US" dirty="0"/>
              <a:t> (where K is a predefined number), where each data point belongs to the cluster with the nearest mean (centroid). </a:t>
            </a:r>
          </a:p>
          <a:p>
            <a:r>
              <a:rPr lang="en-US" dirty="0"/>
              <a:t>The goal of K-Means is to minimize the variance (or sum of squared distances) within each cluster.</a:t>
            </a:r>
          </a:p>
          <a:p>
            <a:endParaRPr lang="en-US" dirty="0"/>
          </a:p>
          <a:p>
            <a:endParaRPr lang="en-US" dirty="0"/>
          </a:p>
          <a:p>
            <a:r>
              <a:rPr lang="en-US" b="1" dirty="0"/>
              <a:t>1. Elbow Method:</a:t>
            </a:r>
          </a:p>
          <a:p>
            <a:r>
              <a:rPr lang="en-US" dirty="0"/>
              <a:t>The </a:t>
            </a:r>
            <a:r>
              <a:rPr lang="en-US" b="1" dirty="0"/>
              <a:t>Elbow Method</a:t>
            </a:r>
            <a:r>
              <a:rPr lang="en-US" dirty="0"/>
              <a:t> is a heuristic used to choose the optimal number of clusters (K) by plotting the </a:t>
            </a:r>
            <a:r>
              <a:rPr lang="en-US" b="1" dirty="0"/>
              <a:t>within-cluster sum of squares (WCSS)</a:t>
            </a:r>
            <a:r>
              <a:rPr lang="en-US" dirty="0"/>
              <a:t> for different values of </a:t>
            </a:r>
            <a:r>
              <a:rPr lang="en-US" b="1" dirty="0"/>
              <a:t>K</a:t>
            </a:r>
            <a:r>
              <a:rPr lang="en-US" dirty="0"/>
              <a:t> and looking for an "elbow" point in the graph.</a:t>
            </a:r>
          </a:p>
          <a:p>
            <a:endParaRPr lang="en-US" dirty="0"/>
          </a:p>
          <a:p>
            <a:r>
              <a:rPr lang="en-US" b="1" dirty="0"/>
              <a:t>Steps for the Elbow Method:</a:t>
            </a:r>
          </a:p>
          <a:p>
            <a:pPr>
              <a:buFont typeface="+mj-lt"/>
              <a:buAutoNum type="arabicPeriod"/>
            </a:pPr>
            <a:r>
              <a:rPr lang="en-US" dirty="0"/>
              <a:t>Fit the </a:t>
            </a:r>
            <a:r>
              <a:rPr lang="en-US" b="1" dirty="0"/>
              <a:t>K-Means</a:t>
            </a:r>
            <a:r>
              <a:rPr lang="en-US" dirty="0"/>
              <a:t> algorithm to the data for different values of </a:t>
            </a:r>
            <a:r>
              <a:rPr lang="en-US" b="1" dirty="0"/>
              <a:t>K</a:t>
            </a:r>
            <a:r>
              <a:rPr lang="en-US" dirty="0"/>
              <a:t> (e.g., from 1 to 10 or more).</a:t>
            </a:r>
          </a:p>
          <a:p>
            <a:pPr>
              <a:buFont typeface="+mj-lt"/>
              <a:buAutoNum type="arabicPeriod"/>
            </a:pPr>
            <a:r>
              <a:rPr lang="en-US" dirty="0"/>
              <a:t>Calculate the </a:t>
            </a:r>
            <a:r>
              <a:rPr lang="en-US" b="1" dirty="0"/>
              <a:t>WCSS</a:t>
            </a:r>
            <a:r>
              <a:rPr lang="en-US" dirty="0"/>
              <a:t> for each value of </a:t>
            </a:r>
            <a:r>
              <a:rPr lang="en-US" b="1" dirty="0"/>
              <a:t>K</a:t>
            </a:r>
            <a:r>
              <a:rPr lang="en-US" dirty="0"/>
              <a:t>.</a:t>
            </a:r>
          </a:p>
          <a:p>
            <a:pPr>
              <a:buFont typeface="+mj-lt"/>
              <a:buAutoNum type="arabicPeriod"/>
            </a:pPr>
            <a:r>
              <a:rPr lang="en-US" dirty="0"/>
              <a:t>Plot </a:t>
            </a:r>
            <a:r>
              <a:rPr lang="en-US" b="1" dirty="0"/>
              <a:t>K</a:t>
            </a:r>
            <a:r>
              <a:rPr lang="en-US" dirty="0"/>
              <a:t> (on the x-axis) vs </a:t>
            </a:r>
            <a:r>
              <a:rPr lang="en-US" b="1" dirty="0"/>
              <a:t>WCSS</a:t>
            </a:r>
            <a:r>
              <a:rPr lang="en-US" dirty="0"/>
              <a:t> (on the y-axis).</a:t>
            </a:r>
          </a:p>
          <a:p>
            <a:pPr>
              <a:buFont typeface="+mj-lt"/>
              <a:buAutoNum type="arabicPeriod"/>
            </a:pPr>
            <a:r>
              <a:rPr lang="en-US" dirty="0"/>
              <a:t>Look for the point where the WCSS curve starts to flatten, creating an "elbow" shape.</a:t>
            </a:r>
          </a:p>
          <a:p>
            <a:pPr>
              <a:buFont typeface="+mj-lt"/>
              <a:buAutoNum type="arabicPeriod"/>
            </a:pPr>
            <a:r>
              <a:rPr lang="en-US" dirty="0"/>
              <a:t>Choose the value of </a:t>
            </a:r>
            <a:r>
              <a:rPr lang="en-US" b="1" dirty="0"/>
              <a:t>K</a:t>
            </a:r>
            <a:r>
              <a:rPr lang="en-US" dirty="0"/>
              <a:t> at the "elbow" as the optimal number of clusters.</a:t>
            </a:r>
          </a:p>
          <a:p>
            <a:endParaRPr lang="en-US" dirty="0"/>
          </a:p>
          <a:p>
            <a:endParaRPr lang="en-US" dirty="0"/>
          </a:p>
          <a:p>
            <a:r>
              <a:rPr lang="en-US" b="1" dirty="0"/>
              <a:t>2. Silhouette Scores:</a:t>
            </a:r>
          </a:p>
          <a:p>
            <a:r>
              <a:rPr lang="en-US" dirty="0"/>
              <a:t>The </a:t>
            </a:r>
            <a:r>
              <a:rPr lang="en-US" b="1" dirty="0"/>
              <a:t>Silhouette Score</a:t>
            </a:r>
            <a:r>
              <a:rPr lang="en-US" dirty="0"/>
              <a:t> is a metric used to measure the quality of clustering. It quantifies how well each data point fits within its assigned cluster, as well as how distinct the cluster is from others. </a:t>
            </a:r>
          </a:p>
          <a:p>
            <a:r>
              <a:rPr lang="en-US" dirty="0"/>
              <a:t>The score ranges from </a:t>
            </a:r>
            <a:r>
              <a:rPr lang="en-US" b="1" dirty="0"/>
              <a:t>-1 to 1</a:t>
            </a:r>
            <a:r>
              <a:rPr lang="en-US" dirty="0"/>
              <a:t>, where:</a:t>
            </a:r>
          </a:p>
          <a:p>
            <a:pPr>
              <a:buFont typeface="Arial" panose="020B0604020202020204" pitchFamily="34" charset="0"/>
              <a:buChar char="•"/>
            </a:pPr>
            <a:r>
              <a:rPr lang="en-US" b="1" dirty="0"/>
              <a:t>1</a:t>
            </a:r>
            <a:r>
              <a:rPr lang="en-US" dirty="0"/>
              <a:t> indicates that the points are well-clustered, meaning they are closer to their own cluster centroid than to the centroids of other clusters.</a:t>
            </a:r>
          </a:p>
          <a:p>
            <a:pPr>
              <a:buFont typeface="Arial" panose="020B0604020202020204" pitchFamily="34" charset="0"/>
              <a:buChar char="•"/>
            </a:pPr>
            <a:r>
              <a:rPr lang="en-US" b="1" dirty="0"/>
              <a:t>0</a:t>
            </a:r>
            <a:r>
              <a:rPr lang="en-US" dirty="0"/>
              <a:t> means that the points are on or very close to the decision boundary between two clusters.</a:t>
            </a:r>
          </a:p>
          <a:p>
            <a:pPr>
              <a:buFont typeface="Arial" panose="020B0604020202020204" pitchFamily="34" charset="0"/>
              <a:buChar char="•"/>
            </a:pPr>
            <a:r>
              <a:rPr lang="en-US" b="1" dirty="0"/>
              <a:t>-1</a:t>
            </a:r>
            <a:r>
              <a:rPr lang="en-US" dirty="0"/>
              <a:t> indicates that the points may have been assigned to the wrong cluster (i.e., they are closer to a neighboring cluster than to their own cluster).</a:t>
            </a:r>
          </a:p>
          <a:p>
            <a:endParaRPr lang="en-US" dirty="0"/>
          </a:p>
          <a:p>
            <a:endParaRPr lang="en-US" dirty="0"/>
          </a:p>
          <a:p>
            <a:r>
              <a:rPr lang="en-US" b="1" dirty="0"/>
              <a:t>How K-Means Algorithm Works:</a:t>
            </a:r>
          </a:p>
          <a:p>
            <a:r>
              <a:rPr lang="en-US" dirty="0"/>
              <a:t>The K-Means algorithm follows an </a:t>
            </a:r>
            <a:r>
              <a:rPr lang="en-US" b="1" dirty="0"/>
              <a:t>iterative process</a:t>
            </a:r>
            <a:r>
              <a:rPr lang="en-US" dirty="0"/>
              <a:t> to find the optimal cluster assignments and centroids. Here's a high-level overview of how it works:</a:t>
            </a:r>
          </a:p>
          <a:p>
            <a:pPr>
              <a:buFont typeface="+mj-lt"/>
              <a:buAutoNum type="arabicPeriod"/>
            </a:pPr>
            <a:r>
              <a:rPr lang="en-US" b="1" dirty="0"/>
              <a:t>Initialization</a:t>
            </a:r>
            <a:r>
              <a:rPr lang="en-US" dirty="0"/>
              <a:t>:</a:t>
            </a:r>
          </a:p>
          <a:p>
            <a:pPr marL="742950" lvl="1" indent="-285750">
              <a:buFont typeface="+mj-lt"/>
              <a:buAutoNum type="arabicPeriod"/>
            </a:pPr>
            <a:r>
              <a:rPr lang="en-US" dirty="0"/>
              <a:t>Select </a:t>
            </a:r>
            <a:r>
              <a:rPr lang="en-US" b="1" dirty="0"/>
              <a:t>K</a:t>
            </a:r>
            <a:r>
              <a:rPr lang="en-US" dirty="0"/>
              <a:t> initial centroids (these can be chosen randomly or using a more advanced method like K-Means++).</a:t>
            </a:r>
          </a:p>
          <a:p>
            <a:pPr>
              <a:buFont typeface="+mj-lt"/>
              <a:buAutoNum type="arabicPeriod"/>
            </a:pPr>
            <a:r>
              <a:rPr lang="en-US" b="1" dirty="0"/>
              <a:t>Assignment Step</a:t>
            </a:r>
            <a:r>
              <a:rPr lang="en-US" dirty="0"/>
              <a:t>:</a:t>
            </a:r>
          </a:p>
          <a:p>
            <a:pPr marL="742950" lvl="1" indent="-285750">
              <a:buFont typeface="+mj-lt"/>
              <a:buAutoNum type="arabicPeriod"/>
            </a:pPr>
            <a:r>
              <a:rPr lang="en-US" dirty="0"/>
              <a:t>For each data point in the dataset, assign it to the nearest centroid. The "nearest" centroid is determined by calculating the </a:t>
            </a:r>
            <a:r>
              <a:rPr lang="en-US" b="1" dirty="0"/>
              <a:t>Euclidean distance</a:t>
            </a:r>
            <a:r>
              <a:rPr lang="en-US" dirty="0"/>
              <a:t> (or other distance metrics) between the data point and the centroids.</a:t>
            </a:r>
          </a:p>
          <a:p>
            <a:pPr>
              <a:buFont typeface="+mj-lt"/>
              <a:buAutoNum type="arabicPeriod"/>
            </a:pPr>
            <a:r>
              <a:rPr lang="en-US" b="1" dirty="0"/>
              <a:t>Update Step</a:t>
            </a:r>
            <a:r>
              <a:rPr lang="en-US" dirty="0"/>
              <a:t>:</a:t>
            </a:r>
          </a:p>
          <a:p>
            <a:pPr marL="742950" lvl="1" indent="-285750">
              <a:buFont typeface="+mj-lt"/>
              <a:buAutoNum type="arabicPeriod"/>
            </a:pPr>
            <a:r>
              <a:rPr lang="en-US" dirty="0"/>
              <a:t>Once all points are assigned to clusters, calculate the new centroids for each cluster. The centroid is typically the </a:t>
            </a:r>
            <a:r>
              <a:rPr lang="en-US" b="1" dirty="0"/>
              <a:t>mean</a:t>
            </a:r>
            <a:r>
              <a:rPr lang="en-US" dirty="0"/>
              <a:t> (average) of all the data points assigned to that cluster.</a:t>
            </a:r>
          </a:p>
          <a:p>
            <a:pPr>
              <a:buFont typeface="+mj-lt"/>
              <a:buAutoNum type="arabicPeriod"/>
            </a:pPr>
            <a:r>
              <a:rPr lang="en-US" b="1" dirty="0"/>
              <a:t>Repeat</a:t>
            </a:r>
            <a:r>
              <a:rPr lang="en-US" dirty="0"/>
              <a:t>:</a:t>
            </a:r>
          </a:p>
          <a:p>
            <a:pPr marL="742950" lvl="1" indent="-285750">
              <a:buFont typeface="+mj-lt"/>
              <a:buAutoNum type="arabicPeriod"/>
            </a:pPr>
            <a:r>
              <a:rPr lang="en-US" dirty="0"/>
              <a:t>Repeat the </a:t>
            </a:r>
            <a:r>
              <a:rPr lang="en-US" b="1" dirty="0"/>
              <a:t>Assignment</a:t>
            </a:r>
            <a:r>
              <a:rPr lang="en-US" dirty="0"/>
              <a:t> and </a:t>
            </a:r>
            <a:r>
              <a:rPr lang="en-US" b="1" dirty="0"/>
              <a:t>Update</a:t>
            </a:r>
            <a:r>
              <a:rPr lang="en-US" dirty="0"/>
              <a:t> steps until convergence, meaning the centroids no longer change significantly, or a certain number of iterations is reached.</a:t>
            </a:r>
          </a:p>
          <a:p>
            <a:endParaRPr lang="en-US" dirty="0"/>
          </a:p>
          <a:p>
            <a:endParaRPr lang="en-US" dirty="0"/>
          </a:p>
          <a:p>
            <a:r>
              <a:rPr lang="en-US" b="1" dirty="0"/>
              <a:t>Advantages of K-Means:</a:t>
            </a:r>
          </a:p>
          <a:p>
            <a:pPr>
              <a:buFont typeface="Arial" panose="020B0604020202020204" pitchFamily="34" charset="0"/>
              <a:buChar char="•"/>
            </a:pPr>
            <a:r>
              <a:rPr lang="en-US" b="1" dirty="0"/>
              <a:t>Simple and easy to implement</a:t>
            </a:r>
            <a:r>
              <a:rPr lang="en-US" dirty="0"/>
              <a:t>: K-Means is relatively easy to understand and use.</a:t>
            </a:r>
          </a:p>
          <a:p>
            <a:pPr>
              <a:buFont typeface="Arial" panose="020B0604020202020204" pitchFamily="34" charset="0"/>
              <a:buChar char="•"/>
            </a:pPr>
            <a:r>
              <a:rPr lang="en-US" b="1" dirty="0"/>
              <a:t>Scalability</a:t>
            </a:r>
            <a:r>
              <a:rPr lang="en-US" dirty="0"/>
              <a:t>: Works well with large datasets, especially in high-dimensional spaces.</a:t>
            </a:r>
          </a:p>
          <a:p>
            <a:pPr>
              <a:buFont typeface="Arial" panose="020B0604020202020204" pitchFamily="34" charset="0"/>
              <a:buChar char="•"/>
            </a:pPr>
            <a:r>
              <a:rPr lang="en-US" b="1" dirty="0"/>
              <a:t>Efficiency</a:t>
            </a:r>
            <a:r>
              <a:rPr lang="en-US" dirty="0"/>
              <a:t>: It converges relatively quickly, especially if the number of clusters (K) is small.</a:t>
            </a:r>
          </a:p>
          <a:p>
            <a:pPr>
              <a:buFont typeface="Arial" panose="020B0604020202020204" pitchFamily="34" charset="0"/>
              <a:buChar char="•"/>
            </a:pPr>
            <a:r>
              <a:rPr lang="en-US" b="1" dirty="0"/>
              <a:t>Flexibility</a:t>
            </a:r>
            <a:r>
              <a:rPr lang="en-US" dirty="0"/>
              <a:t>: Can be applied to various domains like marketing, image analysis, and bioinformatics.</a:t>
            </a:r>
          </a:p>
          <a:p>
            <a:endParaRPr lang="en-US" dirty="0"/>
          </a:p>
          <a:p>
            <a:endParaRPr lang="en-US" dirty="0"/>
          </a:p>
          <a:p>
            <a:endParaRPr lang="en-US" dirty="0"/>
          </a:p>
          <a:p>
            <a:endParaRPr lang="en-US" dirty="0"/>
          </a:p>
          <a:p>
            <a:endParaRPr lang="en-US" dirty="0"/>
          </a:p>
          <a:p>
            <a:pPr algn="l">
              <a:buFont typeface="+mj-lt"/>
              <a:buAutoNum type="arabicPeriod"/>
            </a:pPr>
            <a:r>
              <a:rPr lang="en-US" b="0" i="0" dirty="0">
                <a:effectLst/>
                <a:latin typeface="system-ui"/>
              </a:rPr>
              <a:t>Using Elbow Method:</a:t>
            </a:r>
          </a:p>
          <a:p>
            <a:pPr algn="l">
              <a:buFont typeface="Arial" panose="020B0604020202020204" pitchFamily="34" charset="0"/>
              <a:buChar char="•"/>
            </a:pPr>
            <a:r>
              <a:rPr lang="en-US" b="0" i="0" dirty="0">
                <a:effectLst/>
                <a:latin typeface="system-ui"/>
              </a:rPr>
              <a:t>The Elbow Method is based on the idea of finding the "elbow" in the inertia (or SSE — sum of squared errors) plot. The inertia measures how well the data fits into clusters: lower inertia indicates better clustering. The elbow is the point where adding more clusters doesn't reduce inertia significantly.</a:t>
            </a:r>
          </a:p>
          <a:p>
            <a:pPr algn="l">
              <a:buFont typeface="Arial" panose="020B0604020202020204" pitchFamily="34" charset="0"/>
              <a:buChar char="•"/>
            </a:pPr>
            <a:r>
              <a:rPr lang="en-US" b="0" i="0" dirty="0">
                <a:effectLst/>
                <a:latin typeface="system-ui"/>
              </a:rPr>
              <a:t>Limitations: The Elbow Method only considers how compact the clusters are (i.e., inertia), but doesn't account for how well-separated or cohesive the clusters are, which is what the Silhouette Score evaluates.</a:t>
            </a:r>
          </a:p>
          <a:p>
            <a:endParaRPr lang="en-US" dirty="0"/>
          </a:p>
          <a:p>
            <a:r>
              <a:rPr lang="en-US" dirty="0"/>
              <a:t>#Determining optimal number of Clusters:</a:t>
            </a:r>
          </a:p>
          <a:p>
            <a:endParaRPr lang="en-US" dirty="0"/>
          </a:p>
          <a:p>
            <a:r>
              <a:rPr lang="en-US" dirty="0"/>
              <a:t>import </a:t>
            </a:r>
            <a:r>
              <a:rPr lang="en-US" dirty="0" err="1"/>
              <a:t>matplotlib.pyplot</a:t>
            </a:r>
            <a:r>
              <a:rPr lang="en-US" dirty="0"/>
              <a:t> as </a:t>
            </a:r>
            <a:r>
              <a:rPr lang="en-US" dirty="0" err="1"/>
              <a:t>plt</a:t>
            </a:r>
            <a:endParaRPr lang="en-US" dirty="0"/>
          </a:p>
          <a:p>
            <a:r>
              <a:rPr lang="en-US" dirty="0"/>
              <a:t>from </a:t>
            </a:r>
            <a:r>
              <a:rPr lang="en-US" dirty="0" err="1"/>
              <a:t>sklearn.cluster</a:t>
            </a:r>
            <a:r>
              <a:rPr lang="en-US" dirty="0"/>
              <a:t> import </a:t>
            </a:r>
            <a:r>
              <a:rPr lang="en-US" dirty="0" err="1"/>
              <a:t>KMeans</a:t>
            </a:r>
            <a:endParaRPr lang="en-US" dirty="0"/>
          </a:p>
          <a:p>
            <a:endParaRPr lang="en-US" dirty="0"/>
          </a:p>
          <a:p>
            <a:r>
              <a:rPr lang="en-US" dirty="0"/>
              <a:t># Create an empty list to store the inertia values (WCSS)</a:t>
            </a:r>
          </a:p>
          <a:p>
            <a:r>
              <a:rPr lang="en-US" dirty="0"/>
              <a:t>inertia = []</a:t>
            </a:r>
          </a:p>
          <a:p>
            <a:endParaRPr lang="en-US" dirty="0"/>
          </a:p>
          <a:p>
            <a:r>
              <a:rPr lang="en-US" dirty="0"/>
              <a:t># Range of k values to test (e.g., from 1 to 10)</a:t>
            </a:r>
          </a:p>
          <a:p>
            <a:r>
              <a:rPr lang="en-US" dirty="0" err="1"/>
              <a:t>k_range</a:t>
            </a:r>
            <a:r>
              <a:rPr lang="en-US" dirty="0"/>
              <a:t> = range(1, 11)</a:t>
            </a:r>
          </a:p>
          <a:p>
            <a:endParaRPr lang="en-US" dirty="0"/>
          </a:p>
          <a:p>
            <a:r>
              <a:rPr lang="en-US" dirty="0"/>
              <a:t># Fit </a:t>
            </a:r>
            <a:r>
              <a:rPr lang="en-US" dirty="0" err="1"/>
              <a:t>KMeans</a:t>
            </a:r>
            <a:r>
              <a:rPr lang="en-US" dirty="0"/>
              <a:t> for each k value and compute inertia (WCSS)</a:t>
            </a:r>
          </a:p>
          <a:p>
            <a:r>
              <a:rPr lang="en-US" dirty="0"/>
              <a:t>for k in </a:t>
            </a:r>
            <a:r>
              <a:rPr lang="en-US" dirty="0" err="1"/>
              <a:t>k_range</a:t>
            </a:r>
            <a:r>
              <a:rPr lang="en-US" dirty="0"/>
              <a:t>:</a:t>
            </a:r>
          </a:p>
          <a:p>
            <a:r>
              <a:rPr lang="en-US" dirty="0"/>
              <a:t>    </a:t>
            </a:r>
            <a:r>
              <a:rPr lang="en-US" dirty="0" err="1"/>
              <a:t>kmeans</a:t>
            </a:r>
            <a:r>
              <a:rPr lang="en-US" dirty="0"/>
              <a:t> = </a:t>
            </a:r>
            <a:r>
              <a:rPr lang="en-US" dirty="0" err="1"/>
              <a:t>KMeans</a:t>
            </a:r>
            <a:r>
              <a:rPr lang="en-US" dirty="0"/>
              <a:t>(</a:t>
            </a:r>
            <a:r>
              <a:rPr lang="en-US" dirty="0" err="1"/>
              <a:t>n_clusters</a:t>
            </a:r>
            <a:r>
              <a:rPr lang="en-US" dirty="0"/>
              <a:t>=k, </a:t>
            </a:r>
            <a:r>
              <a:rPr lang="en-US" dirty="0" err="1"/>
              <a:t>random_state</a:t>
            </a:r>
            <a:r>
              <a:rPr lang="en-US" dirty="0"/>
              <a:t>=42)</a:t>
            </a:r>
          </a:p>
          <a:p>
            <a:r>
              <a:rPr lang="en-US" dirty="0"/>
              <a:t>    </a:t>
            </a:r>
            <a:r>
              <a:rPr lang="en-US" dirty="0" err="1"/>
              <a:t>kmeans.fit</a:t>
            </a:r>
            <a:r>
              <a:rPr lang="en-US" dirty="0"/>
              <a:t>(</a:t>
            </a:r>
            <a:r>
              <a:rPr lang="en-US" dirty="0" err="1"/>
              <a:t>X_train</a:t>
            </a:r>
            <a:r>
              <a:rPr lang="en-US" dirty="0"/>
              <a:t>)  # Use </a:t>
            </a:r>
            <a:r>
              <a:rPr lang="en-US" dirty="0" err="1"/>
              <a:t>X_train</a:t>
            </a:r>
            <a:r>
              <a:rPr lang="en-US" dirty="0"/>
              <a:t> as your feature data</a:t>
            </a:r>
          </a:p>
          <a:p>
            <a:r>
              <a:rPr lang="en-US" dirty="0"/>
              <a:t>    </a:t>
            </a:r>
            <a:r>
              <a:rPr lang="en-US" dirty="0" err="1"/>
              <a:t>inertia.append</a:t>
            </a:r>
            <a:r>
              <a:rPr lang="en-US" dirty="0"/>
              <a:t>(</a:t>
            </a:r>
            <a:r>
              <a:rPr lang="en-US" dirty="0" err="1"/>
              <a:t>kmeans.inertia</a:t>
            </a:r>
            <a:r>
              <a:rPr lang="en-US" dirty="0"/>
              <a:t>_)</a:t>
            </a:r>
          </a:p>
          <a:p>
            <a:endParaRPr lang="en-US" dirty="0"/>
          </a:p>
          <a:p>
            <a:r>
              <a:rPr lang="en-US" dirty="0"/>
              <a:t># Plotting the elbow graph</a:t>
            </a:r>
          </a:p>
          <a:p>
            <a:r>
              <a:rPr lang="en-US" dirty="0" err="1"/>
              <a:t>plt.figure</a:t>
            </a:r>
            <a:r>
              <a:rPr lang="en-US" dirty="0"/>
              <a:t>(</a:t>
            </a:r>
            <a:r>
              <a:rPr lang="en-US" dirty="0" err="1"/>
              <a:t>figsize</a:t>
            </a:r>
            <a:r>
              <a:rPr lang="en-US" dirty="0"/>
              <a:t>=(8, 6))</a:t>
            </a:r>
          </a:p>
          <a:p>
            <a:r>
              <a:rPr lang="en-US" dirty="0" err="1"/>
              <a:t>plt.plot</a:t>
            </a:r>
            <a:r>
              <a:rPr lang="en-US" dirty="0"/>
              <a:t>(</a:t>
            </a:r>
            <a:r>
              <a:rPr lang="en-US" dirty="0" err="1"/>
              <a:t>k_range</a:t>
            </a:r>
            <a:r>
              <a:rPr lang="en-US" dirty="0"/>
              <a:t>, inertia, marker='o', </a:t>
            </a:r>
            <a:r>
              <a:rPr lang="en-US" dirty="0" err="1"/>
              <a:t>linestyle</a:t>
            </a:r>
            <a:r>
              <a:rPr lang="en-US" dirty="0"/>
              <a:t>='-', color='b')</a:t>
            </a:r>
          </a:p>
          <a:p>
            <a:r>
              <a:rPr lang="en-US" dirty="0" err="1"/>
              <a:t>plt.title</a:t>
            </a:r>
            <a:r>
              <a:rPr lang="en-US" dirty="0"/>
              <a:t>('Elbow Method: Inertia vs. Number of Clusters')</a:t>
            </a:r>
          </a:p>
          <a:p>
            <a:r>
              <a:rPr lang="en-US" dirty="0" err="1"/>
              <a:t>plt.xlabel</a:t>
            </a:r>
            <a:r>
              <a:rPr lang="en-US" dirty="0"/>
              <a:t>('Number of Clusters (k)')</a:t>
            </a:r>
          </a:p>
          <a:p>
            <a:r>
              <a:rPr lang="en-US" dirty="0" err="1"/>
              <a:t>plt.ylabel</a:t>
            </a:r>
            <a:r>
              <a:rPr lang="en-US" dirty="0"/>
              <a:t>('Inertia (WCSS)')</a:t>
            </a:r>
          </a:p>
          <a:p>
            <a:r>
              <a:rPr lang="en-US" dirty="0" err="1"/>
              <a:t>plt.grid</a:t>
            </a:r>
            <a:r>
              <a:rPr lang="en-US" dirty="0"/>
              <a:t>(True)</a:t>
            </a:r>
          </a:p>
          <a:p>
            <a:r>
              <a:rPr lang="en-US" dirty="0" err="1"/>
              <a:t>plt.show</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11</a:t>
            </a:fld>
            <a:endParaRPr lang="en-US"/>
          </a:p>
        </p:txBody>
      </p:sp>
    </p:spTree>
    <p:extLst>
      <p:ext uri="{BB962C8B-B14F-4D97-AF65-F5344CB8AC3E}">
        <p14:creationId xmlns:p14="http://schemas.microsoft.com/office/powerpoint/2010/main" val="224744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ambria" panose="02040503050406030204" pitchFamily="18" charset="0"/>
              </a:rPr>
              <a:t>Support Vector Machine</a:t>
            </a:r>
            <a:r>
              <a:rPr lang="en-US" sz="1200" dirty="0">
                <a:latin typeface="Cambria" panose="02040503050406030204" pitchFamily="18" charset="0"/>
              </a:rPr>
              <a:t> is a supervised machine learning algorithm primarily used for </a:t>
            </a:r>
            <a:r>
              <a:rPr lang="en-US" sz="1200" b="1" dirty="0">
                <a:latin typeface="Cambria" panose="02040503050406030204" pitchFamily="18" charset="0"/>
              </a:rPr>
              <a:t>classification</a:t>
            </a:r>
            <a:r>
              <a:rPr lang="en-US" sz="1200" dirty="0">
                <a:latin typeface="Cambria" panose="02040503050406030204" pitchFamily="18" charset="0"/>
              </a:rPr>
              <a:t>, regression, and outlier detection task.</a:t>
            </a:r>
          </a:p>
          <a:p>
            <a:r>
              <a:rPr lang="en-US" sz="1200" dirty="0">
                <a:latin typeface="Cambria" panose="02040503050406030204" pitchFamily="18" charset="0"/>
              </a:rPr>
              <a:t>SVM attempts to find a hyperplane that separates data points of different classes with the maximum margin. This hyperplane is the one that has the largest distance to the nearest data points from any class (these points are called </a:t>
            </a:r>
            <a:r>
              <a:rPr lang="en-US" sz="1200" b="1" dirty="0">
                <a:latin typeface="Cambria" panose="02040503050406030204" pitchFamily="18" charset="0"/>
              </a:rPr>
              <a:t>support vectors</a:t>
            </a:r>
            <a:r>
              <a:rPr lang="en-US" sz="1200" dirty="0">
                <a:latin typeface="Cambria" panose="02040503050406030204" pitchFamily="18" charset="0"/>
              </a:rPr>
              <a:t>).</a:t>
            </a:r>
          </a:p>
          <a:p>
            <a:endParaRPr lang="en-US" sz="1200" b="0" dirty="0">
              <a:solidFill>
                <a:schemeClr val="tx1"/>
              </a:solidFill>
              <a:latin typeface="Cambria" panose="02040503050406030204" pitchFamily="18" charset="0"/>
            </a:endParaRPr>
          </a:p>
          <a:p>
            <a:pPr algn="l"/>
            <a:r>
              <a:rPr lang="en-US" sz="1200" b="0" dirty="0">
                <a:solidFill>
                  <a:schemeClr val="tx1"/>
                </a:solidFill>
                <a:latin typeface="Cambria" panose="02040503050406030204" pitchFamily="18" charset="0"/>
              </a:rPr>
              <a:t>The Receiver Operating Characteristic (ROC) curve is a graphical representation of a binary classifier's performance at various classification thresholds, It illustrates the trade-off between True Positive Rate (TPR) and False Positive Rate (FPR) </a:t>
            </a:r>
          </a:p>
          <a:p>
            <a:r>
              <a:rPr lang="en-US" altLang="en-US" sz="1200" b="1" dirty="0">
                <a:solidFill>
                  <a:schemeClr val="tx1"/>
                </a:solidFill>
                <a:latin typeface="Cambria" panose="02040503050406030204" pitchFamily="18" charset="0"/>
              </a:rPr>
              <a:t>AUC ranges from 0 to 1 and the </a:t>
            </a:r>
            <a:r>
              <a:rPr lang="en-US" sz="1200" b="1" dirty="0"/>
              <a:t>Key Terminology in the ROC Curve are TP, TN, FP, FN</a:t>
            </a:r>
          </a:p>
          <a:p>
            <a:endParaRPr lang="en-US" altLang="en-US" sz="1200" b="1" dirty="0">
              <a:solidFill>
                <a:schemeClr val="tx1"/>
              </a:solidFill>
              <a:latin typeface="Cambria" panose="02040503050406030204" pitchFamily="18" charset="0"/>
            </a:endParaRPr>
          </a:p>
          <a:p>
            <a:r>
              <a:rPr lang="en-US" b="1" dirty="0" err="1"/>
              <a:t>mportance</a:t>
            </a:r>
            <a:r>
              <a:rPr lang="en-US" b="1" dirty="0"/>
              <a:t> and Need for the Confusion Matrix in Machine Learning</a:t>
            </a:r>
          </a:p>
          <a:p>
            <a:r>
              <a:rPr lang="en-US" dirty="0"/>
              <a:t>The </a:t>
            </a:r>
            <a:r>
              <a:rPr lang="en-US" b="1" dirty="0"/>
              <a:t>Confusion Matrix</a:t>
            </a:r>
            <a:r>
              <a:rPr lang="en-US" dirty="0"/>
              <a:t> provides a deeper insight into the performance of a classifier beyond just accuracy. Accuracy alone may not be sufficient, especially in cases where the data is imbalanced (e.g., when one class significantly outweighs the other). The confusion matrix allows us to compute more nuanced metrics that help evaluate the classifier's performance more comprehensively.</a:t>
            </a:r>
          </a:p>
          <a:p>
            <a:pPr>
              <a:buFont typeface="Arial" panose="020B0604020202020204" pitchFamily="34" charset="0"/>
              <a:buChar char="•"/>
            </a:pPr>
            <a:r>
              <a:rPr lang="en-US" b="1" dirty="0"/>
              <a:t>Imbalanced Datasets</a:t>
            </a:r>
            <a:r>
              <a:rPr lang="en-US" dirty="0"/>
              <a:t>: If you have an imbalanced dataset (e.g., one class occurs much more frequently than the other), accuracy might be misleading. The model could predict the majority class all the time and still achieve a high accuracy, even if it performs poorly on the minority class. The confusion matrix helps highlight this by showing the number of </a:t>
            </a:r>
            <a:r>
              <a:rPr lang="en-US" b="1" dirty="0"/>
              <a:t>False Positives</a:t>
            </a:r>
            <a:r>
              <a:rPr lang="en-US" dirty="0"/>
              <a:t> and </a:t>
            </a:r>
            <a:r>
              <a:rPr lang="en-US" b="1" dirty="0"/>
              <a:t>False Negatives</a:t>
            </a:r>
            <a:r>
              <a:rPr lang="en-US" dirty="0"/>
              <a:t>.</a:t>
            </a:r>
          </a:p>
          <a:p>
            <a:pPr>
              <a:buFont typeface="Arial" panose="020B0604020202020204" pitchFamily="34" charset="0"/>
              <a:buChar char="•"/>
            </a:pPr>
            <a:r>
              <a:rPr lang="en-US" b="1" dirty="0"/>
              <a:t>Model Evaluation</a:t>
            </a:r>
            <a:r>
              <a:rPr lang="en-US" dirty="0"/>
              <a:t>: It helps assess how well the model is doing in terms of classifying both the </a:t>
            </a:r>
            <a:r>
              <a:rPr lang="en-US" b="1" dirty="0"/>
              <a:t>positive</a:t>
            </a:r>
            <a:r>
              <a:rPr lang="en-US" dirty="0"/>
              <a:t> and </a:t>
            </a:r>
            <a:r>
              <a:rPr lang="en-US" b="1" dirty="0"/>
              <a:t>negative</a:t>
            </a:r>
            <a:r>
              <a:rPr lang="en-US" dirty="0"/>
              <a:t> instances correctly.</a:t>
            </a:r>
          </a:p>
          <a:p>
            <a:pPr>
              <a:buFont typeface="Arial" panose="020B0604020202020204" pitchFamily="34" charset="0"/>
              <a:buChar char="•"/>
            </a:pPr>
            <a:r>
              <a:rPr lang="en-US" b="1" dirty="0"/>
              <a:t>Error Analysis</a:t>
            </a:r>
            <a:r>
              <a:rPr lang="en-US" dirty="0"/>
              <a:t>: It enables you to understand the types of errors your model is making, helping you improve the model, choose better features, or adjust thresholds for classification.</a:t>
            </a:r>
          </a:p>
          <a:p>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#This execution takes around 40 minutes.</a:t>
            </a:r>
          </a:p>
          <a:p>
            <a:r>
              <a:rPr lang="en-US" altLang="en-US" sz="1200" b="1" dirty="0">
                <a:solidFill>
                  <a:schemeClr val="tx1"/>
                </a:solidFill>
                <a:latin typeface="Cambria" panose="02040503050406030204" pitchFamily="18" charset="0"/>
              </a:rPr>
              <a:t>import </a:t>
            </a:r>
            <a:r>
              <a:rPr lang="en-US" altLang="en-US" sz="1200" b="1" dirty="0" err="1">
                <a:solidFill>
                  <a:schemeClr val="tx1"/>
                </a:solidFill>
                <a:latin typeface="Cambria" panose="02040503050406030204" pitchFamily="18" charset="0"/>
              </a:rPr>
              <a:t>matplotlib.pyplot</a:t>
            </a:r>
            <a:r>
              <a:rPr lang="en-US" altLang="en-US" sz="1200" b="1" dirty="0">
                <a:solidFill>
                  <a:schemeClr val="tx1"/>
                </a:solidFill>
                <a:latin typeface="Cambria" panose="02040503050406030204" pitchFamily="18" charset="0"/>
              </a:rPr>
              <a:t> as </a:t>
            </a:r>
            <a:r>
              <a:rPr lang="en-US" altLang="en-US" sz="1200" b="1" dirty="0" err="1">
                <a:solidFill>
                  <a:schemeClr val="tx1"/>
                </a:solidFill>
                <a:latin typeface="Cambria" panose="02040503050406030204" pitchFamily="18" charset="0"/>
              </a:rPr>
              <a:t>plt</a:t>
            </a:r>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from </a:t>
            </a:r>
            <a:r>
              <a:rPr lang="en-US" altLang="en-US" sz="1200" b="1" dirty="0" err="1">
                <a:solidFill>
                  <a:schemeClr val="tx1"/>
                </a:solidFill>
                <a:latin typeface="Cambria" panose="02040503050406030204" pitchFamily="18" charset="0"/>
              </a:rPr>
              <a:t>sklearn.metrics</a:t>
            </a:r>
            <a:r>
              <a:rPr lang="en-US" altLang="en-US" sz="1200" b="1" dirty="0">
                <a:solidFill>
                  <a:schemeClr val="tx1"/>
                </a:solidFill>
                <a:latin typeface="Cambria" panose="02040503050406030204" pitchFamily="18" charset="0"/>
              </a:rPr>
              <a:t> import </a:t>
            </a:r>
            <a:r>
              <a:rPr lang="en-US" altLang="en-US" sz="1200" b="1" dirty="0" err="1">
                <a:solidFill>
                  <a:schemeClr val="tx1"/>
                </a:solidFill>
                <a:latin typeface="Cambria" panose="02040503050406030204" pitchFamily="18" charset="0"/>
              </a:rPr>
              <a:t>roc_curve</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ConfusionMatrixDisplay</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confusion_matrix</a:t>
            </a:r>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Takes around 20 min 15 secs: </a:t>
            </a:r>
          </a:p>
          <a:p>
            <a:r>
              <a:rPr lang="en-US" altLang="en-US" sz="1200" b="1" dirty="0">
                <a:solidFill>
                  <a:schemeClr val="tx1"/>
                </a:solidFill>
                <a:latin typeface="Cambria" panose="02040503050406030204" pitchFamily="18" charset="0"/>
              </a:rPr>
              <a:t>from </a:t>
            </a:r>
            <a:r>
              <a:rPr lang="en-US" altLang="en-US" sz="1200" b="1" dirty="0" err="1">
                <a:solidFill>
                  <a:schemeClr val="tx1"/>
                </a:solidFill>
                <a:latin typeface="Cambria" panose="02040503050406030204" pitchFamily="18" charset="0"/>
              </a:rPr>
              <a:t>sklearn.svm</a:t>
            </a:r>
            <a:r>
              <a:rPr lang="en-US" altLang="en-US" sz="1200" b="1" dirty="0">
                <a:solidFill>
                  <a:schemeClr val="tx1"/>
                </a:solidFill>
                <a:latin typeface="Cambria" panose="02040503050406030204" pitchFamily="18" charset="0"/>
              </a:rPr>
              <a:t> import SVC</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Initialize SVM model</a:t>
            </a:r>
          </a:p>
          <a:p>
            <a:r>
              <a:rPr lang="en-US" altLang="en-US" sz="1200" b="1" dirty="0" err="1">
                <a:solidFill>
                  <a:schemeClr val="tx1"/>
                </a:solidFill>
                <a:latin typeface="Cambria" panose="02040503050406030204" pitchFamily="18" charset="0"/>
              </a:rPr>
              <a:t>svm</a:t>
            </a:r>
            <a:r>
              <a:rPr lang="en-US" altLang="en-US" sz="1200" b="1" dirty="0">
                <a:solidFill>
                  <a:schemeClr val="tx1"/>
                </a:solidFill>
                <a:latin typeface="Cambria" panose="02040503050406030204" pitchFamily="18" charset="0"/>
              </a:rPr>
              <a:t> = SVC(kernel='linear', probability=True)</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Evaluate the model</a:t>
            </a:r>
          </a:p>
          <a:p>
            <a:r>
              <a:rPr lang="en-US" altLang="en-US" sz="1200" b="1" dirty="0" err="1">
                <a:solidFill>
                  <a:schemeClr val="tx1"/>
                </a:solidFill>
                <a:latin typeface="Cambria" panose="02040503050406030204" pitchFamily="18" charset="0"/>
              </a:rPr>
              <a:t>svm_results</a:t>
            </a:r>
            <a:r>
              <a:rPr lang="en-US" altLang="en-US" sz="1200" b="1" dirty="0">
                <a:solidFill>
                  <a:schemeClr val="tx1"/>
                </a:solidFill>
                <a:latin typeface="Cambria" panose="02040503050406030204" pitchFamily="18" charset="0"/>
              </a:rPr>
              <a:t> = </a:t>
            </a:r>
            <a:r>
              <a:rPr lang="en-US" altLang="en-US" sz="1200" b="1" dirty="0" err="1">
                <a:solidFill>
                  <a:schemeClr val="tx1"/>
                </a:solidFill>
                <a:latin typeface="Cambria" panose="02040503050406030204" pitchFamily="18" charset="0"/>
              </a:rPr>
              <a:t>evaluate_model</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svm</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X_train</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y_train</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Store the results</a:t>
            </a:r>
          </a:p>
          <a:p>
            <a:r>
              <a:rPr lang="en-US" altLang="en-US" sz="1200" b="1" dirty="0">
                <a:solidFill>
                  <a:schemeClr val="tx1"/>
                </a:solidFill>
                <a:latin typeface="Cambria" panose="02040503050406030204" pitchFamily="18" charset="0"/>
              </a:rPr>
              <a:t>print("Evaluation Results:", </a:t>
            </a:r>
            <a:r>
              <a:rPr lang="en-US" altLang="en-US" sz="1200" b="1" dirty="0" err="1">
                <a:solidFill>
                  <a:schemeClr val="tx1"/>
                </a:solidFill>
                <a:latin typeface="Cambria" panose="02040503050406030204" pitchFamily="18" charset="0"/>
              </a:rPr>
              <a:t>svm_results</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Plot ROC Curve</a:t>
            </a:r>
          </a:p>
          <a:p>
            <a:r>
              <a:rPr lang="en-US" altLang="en-US" sz="1200" b="1" dirty="0">
                <a:solidFill>
                  <a:schemeClr val="tx1"/>
                </a:solidFill>
                <a:latin typeface="Cambria" panose="02040503050406030204" pitchFamily="18" charset="0"/>
              </a:rPr>
              <a:t>def </a:t>
            </a:r>
            <a:r>
              <a:rPr lang="en-US" altLang="en-US" sz="1200" b="1" dirty="0" err="1">
                <a:solidFill>
                  <a:schemeClr val="tx1"/>
                </a:solidFill>
                <a:latin typeface="Cambria" panose="02040503050406030204" pitchFamily="18" charset="0"/>
              </a:rPr>
              <a:t>plot_roc_curve</a:t>
            </a:r>
            <a:r>
              <a:rPr lang="en-US" altLang="en-US" sz="1200" b="1" dirty="0">
                <a:solidFill>
                  <a:schemeClr val="tx1"/>
                </a:solidFill>
                <a:latin typeface="Cambria" panose="02040503050406030204" pitchFamily="18" charset="0"/>
              </a:rPr>
              <a:t>(model, </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y_pred_prob</a:t>
            </a:r>
            <a:r>
              <a:rPr lang="en-US" altLang="en-US" sz="1200" b="1" dirty="0">
                <a:solidFill>
                  <a:schemeClr val="tx1"/>
                </a:solidFill>
                <a:latin typeface="Cambria" panose="02040503050406030204" pitchFamily="18" charset="0"/>
              </a:rPr>
              <a:t> = </a:t>
            </a:r>
            <a:r>
              <a:rPr lang="en-US" altLang="en-US" sz="1200" b="1" dirty="0" err="1">
                <a:solidFill>
                  <a:schemeClr val="tx1"/>
                </a:solidFill>
                <a:latin typeface="Cambria" panose="02040503050406030204" pitchFamily="18" charset="0"/>
              </a:rPr>
              <a:t>model.predict_proba</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1]</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fpr</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tpr</a:t>
            </a:r>
            <a:r>
              <a:rPr lang="en-US" altLang="en-US" sz="1200" b="1" dirty="0">
                <a:solidFill>
                  <a:schemeClr val="tx1"/>
                </a:solidFill>
                <a:latin typeface="Cambria" panose="02040503050406030204" pitchFamily="18" charset="0"/>
              </a:rPr>
              <a:t>, _ = </a:t>
            </a:r>
            <a:r>
              <a:rPr lang="en-US" altLang="en-US" sz="1200" b="1" dirty="0" err="1">
                <a:solidFill>
                  <a:schemeClr val="tx1"/>
                </a:solidFill>
                <a:latin typeface="Cambria" panose="02040503050406030204" pitchFamily="18" charset="0"/>
              </a:rPr>
              <a:t>roc_curve</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y_pred_prob</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print("Author: Komal Wavhal(20034443)")</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plt.figure</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figsize</a:t>
            </a:r>
            <a:r>
              <a:rPr lang="en-US" altLang="en-US" sz="1200" b="1" dirty="0">
                <a:solidFill>
                  <a:schemeClr val="tx1"/>
                </a:solidFill>
                <a:latin typeface="Cambria" panose="02040503050406030204" pitchFamily="18" charset="0"/>
              </a:rPr>
              <a:t>=(8, 6))</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plt.plot</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fpr</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tpr</a:t>
            </a:r>
            <a:r>
              <a:rPr lang="en-US" altLang="en-US" sz="1200" b="1" dirty="0">
                <a:solidFill>
                  <a:schemeClr val="tx1"/>
                </a:solidFill>
                <a:latin typeface="Cambria" panose="02040503050406030204" pitchFamily="18" charset="0"/>
              </a:rPr>
              <a:t>, color='blue', label=</a:t>
            </a:r>
            <a:r>
              <a:rPr lang="en-US" altLang="en-US" sz="1200" b="1" dirty="0" err="1">
                <a:solidFill>
                  <a:schemeClr val="tx1"/>
                </a:solidFill>
                <a:latin typeface="Cambria" panose="02040503050406030204" pitchFamily="18" charset="0"/>
              </a:rPr>
              <a:t>f"ROC</a:t>
            </a:r>
            <a:r>
              <a:rPr lang="en-US" altLang="en-US" sz="1200" b="1" dirty="0">
                <a:solidFill>
                  <a:schemeClr val="tx1"/>
                </a:solidFill>
                <a:latin typeface="Cambria" panose="02040503050406030204" pitchFamily="18" charset="0"/>
              </a:rPr>
              <a:t> Curve (AUC = {</a:t>
            </a:r>
            <a:r>
              <a:rPr lang="en-US" altLang="en-US" sz="1200" b="1" dirty="0" err="1">
                <a:solidFill>
                  <a:schemeClr val="tx1"/>
                </a:solidFill>
                <a:latin typeface="Cambria" panose="02040503050406030204" pitchFamily="18" charset="0"/>
              </a:rPr>
              <a:t>svm_results</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auc</a:t>
            </a:r>
            <a:r>
              <a:rPr lang="en-US" altLang="en-US" sz="1200" b="1" dirty="0">
                <a:solidFill>
                  <a:schemeClr val="tx1"/>
                </a:solidFill>
                <a:latin typeface="Cambria" panose="02040503050406030204" pitchFamily="18" charset="0"/>
              </a:rPr>
              <a:t>']:.2f})")</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plt.plot</a:t>
            </a:r>
            <a:r>
              <a:rPr lang="en-US" altLang="en-US" sz="1200" b="1" dirty="0">
                <a:solidFill>
                  <a:schemeClr val="tx1"/>
                </a:solidFill>
                <a:latin typeface="Cambria" panose="02040503050406030204" pitchFamily="18" charset="0"/>
              </a:rPr>
              <a:t>([0, 1], [0, 1], 'k--', </a:t>
            </a:r>
            <a:r>
              <a:rPr lang="en-US" altLang="en-US" sz="1200" b="1" dirty="0" err="1">
                <a:solidFill>
                  <a:schemeClr val="tx1"/>
                </a:solidFill>
                <a:latin typeface="Cambria" panose="02040503050406030204" pitchFamily="18" charset="0"/>
              </a:rPr>
              <a:t>lw</a:t>
            </a:r>
            <a:r>
              <a:rPr lang="en-US" altLang="en-US" sz="1200" b="1" dirty="0">
                <a:solidFill>
                  <a:schemeClr val="tx1"/>
                </a:solidFill>
                <a:latin typeface="Cambria" panose="02040503050406030204" pitchFamily="18" charset="0"/>
              </a:rPr>
              <a:t>=2, label="Random Guess")</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plt.xlabel</a:t>
            </a:r>
            <a:r>
              <a:rPr lang="en-US" altLang="en-US" sz="1200" b="1" dirty="0">
                <a:solidFill>
                  <a:schemeClr val="tx1"/>
                </a:solidFill>
                <a:latin typeface="Cambria" panose="02040503050406030204" pitchFamily="18" charset="0"/>
              </a:rPr>
              <a:t>("False Positive Rate (FPR)")</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plt.ylabel</a:t>
            </a:r>
            <a:r>
              <a:rPr lang="en-US" altLang="en-US" sz="1200" b="1" dirty="0">
                <a:solidFill>
                  <a:schemeClr val="tx1"/>
                </a:solidFill>
                <a:latin typeface="Cambria" panose="02040503050406030204" pitchFamily="18" charset="0"/>
              </a:rPr>
              <a:t>("True Positive Rate (TPR)")</a:t>
            </a:r>
          </a:p>
          <a:p>
            <a:r>
              <a:rPr lang="en-US" altLang="en-US" sz="1200" b="1" dirty="0">
                <a:solidFill>
                  <a:schemeClr val="tx1"/>
                </a:solidFill>
                <a:latin typeface="Cambria" panose="02040503050406030204" pitchFamily="18" charset="0"/>
              </a:rPr>
              <a:t>    print("Author: Komal Wavhal(20034443)")</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plt.title</a:t>
            </a:r>
            <a:r>
              <a:rPr lang="en-US" altLang="en-US" sz="1200" b="1" dirty="0">
                <a:solidFill>
                  <a:schemeClr val="tx1"/>
                </a:solidFill>
                <a:latin typeface="Cambria" panose="02040503050406030204" pitchFamily="18" charset="0"/>
              </a:rPr>
              <a:t>("ROC Curve by SVM")</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plt.legend</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plt.grid</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plt.show</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Plot Confusion Matrix</a:t>
            </a:r>
          </a:p>
          <a:p>
            <a:r>
              <a:rPr lang="en-US" altLang="en-US" sz="1200" b="1" dirty="0">
                <a:solidFill>
                  <a:schemeClr val="tx1"/>
                </a:solidFill>
                <a:latin typeface="Cambria" panose="02040503050406030204" pitchFamily="18" charset="0"/>
              </a:rPr>
              <a:t>def </a:t>
            </a:r>
            <a:r>
              <a:rPr lang="en-US" altLang="en-US" sz="1200" b="1" dirty="0" err="1">
                <a:solidFill>
                  <a:schemeClr val="tx1"/>
                </a:solidFill>
                <a:latin typeface="Cambria" panose="02040503050406030204" pitchFamily="18" charset="0"/>
              </a:rPr>
              <a:t>plot_confusion_matrix</a:t>
            </a:r>
            <a:r>
              <a:rPr lang="en-US" altLang="en-US" sz="1200" b="1" dirty="0">
                <a:solidFill>
                  <a:schemeClr val="tx1"/>
                </a:solidFill>
                <a:latin typeface="Cambria" panose="02040503050406030204" pitchFamily="18" charset="0"/>
              </a:rPr>
              <a:t>(model, </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y_pred</a:t>
            </a:r>
            <a:r>
              <a:rPr lang="en-US" altLang="en-US" sz="1200" b="1" dirty="0">
                <a:solidFill>
                  <a:schemeClr val="tx1"/>
                </a:solidFill>
                <a:latin typeface="Cambria" panose="02040503050406030204" pitchFamily="18" charset="0"/>
              </a:rPr>
              <a:t> = </a:t>
            </a:r>
            <a:r>
              <a:rPr lang="en-US" altLang="en-US" sz="1200" b="1" dirty="0" err="1">
                <a:solidFill>
                  <a:schemeClr val="tx1"/>
                </a:solidFill>
                <a:latin typeface="Cambria" panose="02040503050406030204" pitchFamily="18" charset="0"/>
              </a:rPr>
              <a:t>model.predict</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cm = </a:t>
            </a:r>
            <a:r>
              <a:rPr lang="en-US" altLang="en-US" sz="1200" b="1" dirty="0" err="1">
                <a:solidFill>
                  <a:schemeClr val="tx1"/>
                </a:solidFill>
                <a:latin typeface="Cambria" panose="02040503050406030204" pitchFamily="18" charset="0"/>
              </a:rPr>
              <a:t>confusion_matrix</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y_pred</a:t>
            </a:r>
            <a:r>
              <a:rPr lang="en-US" altLang="en-US" sz="1200" b="1" dirty="0">
                <a:solidFill>
                  <a:schemeClr val="tx1"/>
                </a:solidFill>
                <a:latin typeface="Cambria" panose="02040503050406030204" pitchFamily="18" charset="0"/>
              </a:rPr>
              <a:t>)</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disp</a:t>
            </a:r>
            <a:r>
              <a:rPr lang="en-US" altLang="en-US" sz="1200" b="1" dirty="0">
                <a:solidFill>
                  <a:schemeClr val="tx1"/>
                </a:solidFill>
                <a:latin typeface="Cambria" panose="02040503050406030204" pitchFamily="18" charset="0"/>
              </a:rPr>
              <a:t> = </a:t>
            </a:r>
            <a:r>
              <a:rPr lang="en-US" altLang="en-US" sz="1200" b="1" dirty="0" err="1">
                <a:solidFill>
                  <a:schemeClr val="tx1"/>
                </a:solidFill>
                <a:latin typeface="Cambria" panose="02040503050406030204" pitchFamily="18" charset="0"/>
              </a:rPr>
              <a:t>ConfusionMatrixDisplay</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confusion_matrix</a:t>
            </a:r>
            <a:r>
              <a:rPr lang="en-US" altLang="en-US" sz="1200" b="1" dirty="0">
                <a:solidFill>
                  <a:schemeClr val="tx1"/>
                </a:solidFill>
                <a:latin typeface="Cambria" panose="02040503050406030204" pitchFamily="18" charset="0"/>
              </a:rPr>
              <a:t>=cm, </a:t>
            </a:r>
            <a:r>
              <a:rPr lang="en-US" altLang="en-US" sz="1200" b="1" dirty="0" err="1">
                <a:solidFill>
                  <a:schemeClr val="tx1"/>
                </a:solidFill>
                <a:latin typeface="Cambria" panose="02040503050406030204" pitchFamily="18" charset="0"/>
              </a:rPr>
              <a:t>display_labels</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model.classes</a:t>
            </a:r>
            <a:r>
              <a:rPr lang="en-US" altLang="en-US" sz="1200" b="1" dirty="0">
                <a:solidFill>
                  <a:schemeClr val="tx1"/>
                </a:solidFill>
                <a:latin typeface="Cambria" panose="02040503050406030204" pitchFamily="18" charset="0"/>
              </a:rPr>
              <a:t>_)</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disp.plot</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cmap</a:t>
            </a:r>
            <a:r>
              <a:rPr lang="en-US" altLang="en-US" sz="1200" b="1" dirty="0">
                <a:solidFill>
                  <a:schemeClr val="tx1"/>
                </a:solidFill>
                <a:latin typeface="Cambria" panose="02040503050406030204" pitchFamily="18" charset="0"/>
              </a:rPr>
              <a:t>="Blues", </a:t>
            </a:r>
            <a:r>
              <a:rPr lang="en-US" altLang="en-US" sz="1200" b="1" dirty="0" err="1">
                <a:solidFill>
                  <a:schemeClr val="tx1"/>
                </a:solidFill>
                <a:latin typeface="Cambria" panose="02040503050406030204" pitchFamily="18" charset="0"/>
              </a:rPr>
              <a:t>values_format</a:t>
            </a:r>
            <a:r>
              <a:rPr lang="en-US" altLang="en-US" sz="1200" b="1" dirty="0">
                <a:solidFill>
                  <a:schemeClr val="tx1"/>
                </a:solidFill>
                <a:latin typeface="Cambria" panose="02040503050406030204" pitchFamily="18" charset="0"/>
              </a:rPr>
              <a:t>="d")</a:t>
            </a:r>
          </a:p>
          <a:p>
            <a:r>
              <a:rPr lang="en-US" altLang="en-US" sz="1200" b="1" dirty="0">
                <a:solidFill>
                  <a:schemeClr val="tx1"/>
                </a:solidFill>
                <a:latin typeface="Cambria" panose="02040503050406030204" pitchFamily="18" charset="0"/>
              </a:rPr>
              <a:t>    print("Author: Komal Wavhal(20034443)")</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plt.title</a:t>
            </a:r>
            <a:r>
              <a:rPr lang="en-US" altLang="en-US" sz="1200" b="1" dirty="0">
                <a:solidFill>
                  <a:schemeClr val="tx1"/>
                </a:solidFill>
                <a:latin typeface="Cambria" panose="02040503050406030204" pitchFamily="18" charset="0"/>
              </a:rPr>
              <a:t>("Confusion Matrix by SVM")</a:t>
            </a:r>
          </a:p>
          <a:p>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plt.show</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Fit and Plot Results</a:t>
            </a:r>
          </a:p>
          <a:p>
            <a:r>
              <a:rPr lang="en-US" altLang="en-US" sz="1200" b="1" dirty="0" err="1">
                <a:solidFill>
                  <a:schemeClr val="tx1"/>
                </a:solidFill>
                <a:latin typeface="Cambria" panose="02040503050406030204" pitchFamily="18" charset="0"/>
              </a:rPr>
              <a:t>svm.fit</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X_train</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y_train</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r>
              <a:rPr lang="en-US" altLang="en-US" sz="1200" b="1" dirty="0">
                <a:solidFill>
                  <a:schemeClr val="tx1"/>
                </a:solidFill>
                <a:latin typeface="Cambria" panose="02040503050406030204" pitchFamily="18" charset="0"/>
              </a:rPr>
              <a:t># Call plotting functions</a:t>
            </a:r>
          </a:p>
          <a:p>
            <a:r>
              <a:rPr lang="en-US" altLang="en-US" sz="1200" b="1" dirty="0" err="1">
                <a:solidFill>
                  <a:schemeClr val="tx1"/>
                </a:solidFill>
                <a:latin typeface="Cambria" panose="02040503050406030204" pitchFamily="18" charset="0"/>
              </a:rPr>
              <a:t>plot_roc_curve</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svm</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a:t>
            </a:r>
          </a:p>
          <a:p>
            <a:r>
              <a:rPr lang="en-US" altLang="en-US" sz="1200" b="1" dirty="0" err="1">
                <a:solidFill>
                  <a:schemeClr val="tx1"/>
                </a:solidFill>
                <a:latin typeface="Cambria" panose="02040503050406030204" pitchFamily="18" charset="0"/>
              </a:rPr>
              <a:t>plot_confusion_matrix</a:t>
            </a:r>
            <a:r>
              <a:rPr lang="en-US" altLang="en-US" sz="1200" b="1" dirty="0">
                <a:solidFill>
                  <a:schemeClr val="tx1"/>
                </a:solidFill>
                <a:latin typeface="Cambria" panose="02040503050406030204" pitchFamily="18" charset="0"/>
              </a:rPr>
              <a:t>(</a:t>
            </a:r>
            <a:r>
              <a:rPr lang="en-US" altLang="en-US" sz="1200" b="1" dirty="0" err="1">
                <a:solidFill>
                  <a:schemeClr val="tx1"/>
                </a:solidFill>
                <a:latin typeface="Cambria" panose="02040503050406030204" pitchFamily="18" charset="0"/>
              </a:rPr>
              <a:t>svm</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X_test</a:t>
            </a:r>
            <a:r>
              <a:rPr lang="en-US" altLang="en-US" sz="1200" b="1" dirty="0">
                <a:solidFill>
                  <a:schemeClr val="tx1"/>
                </a:solidFill>
                <a:latin typeface="Cambria" panose="02040503050406030204" pitchFamily="18" charset="0"/>
              </a:rPr>
              <a:t>, </a:t>
            </a:r>
            <a:r>
              <a:rPr lang="en-US" altLang="en-US" sz="1200" b="1" dirty="0" err="1">
                <a:solidFill>
                  <a:schemeClr val="tx1"/>
                </a:solidFill>
                <a:latin typeface="Cambria" panose="02040503050406030204" pitchFamily="18" charset="0"/>
              </a:rPr>
              <a:t>y_test</a:t>
            </a:r>
            <a:r>
              <a:rPr lang="en-US" altLang="en-US" sz="1200" b="1" dirty="0">
                <a:solidFill>
                  <a:schemeClr val="tx1"/>
                </a:solidFill>
                <a:latin typeface="Cambria" panose="02040503050406030204" pitchFamily="18" charset="0"/>
              </a:rPr>
              <a:t>)</a:t>
            </a:r>
          </a:p>
          <a:p>
            <a:endParaRPr lang="en-US" altLang="en-US" sz="1200" b="1" dirty="0">
              <a:solidFill>
                <a:schemeClr val="tx1"/>
              </a:solidFill>
              <a:latin typeface="Cambria" panose="02040503050406030204" pitchFamily="18" charset="0"/>
            </a:endParaRPr>
          </a:p>
          <a:p>
            <a:endParaRPr lang="en-US" altLang="en-US" sz="1200" b="1" dirty="0">
              <a:solidFill>
                <a:schemeClr val="tx1"/>
              </a:solidFill>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12</a:t>
            </a:fld>
            <a:endParaRPr lang="en-US"/>
          </a:p>
        </p:txBody>
      </p:sp>
    </p:spTree>
    <p:extLst>
      <p:ext uri="{BB962C8B-B14F-4D97-AF65-F5344CB8AC3E}">
        <p14:creationId xmlns:p14="http://schemas.microsoft.com/office/powerpoint/2010/main" val="295282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becdb1d9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becdb1d9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www.sciencedirect.com/science/article/pii/S2352914819302171" TargetMode="External"/><Relationship Id="rId13" Type="http://schemas.openxmlformats.org/officeDocument/2006/relationships/hyperlink" Target="https://www.cdc.gov/bmi/adult-calculator/bmi-categories.html" TargetMode="External"/><Relationship Id="rId3" Type="http://schemas.openxmlformats.org/officeDocument/2006/relationships/hyperlink" Target="https://www.kaggle.com/datasets/alexteboul/diabetes-health-indicators-dataset/data" TargetMode="External"/><Relationship Id="rId7" Type="http://schemas.openxmlformats.org/officeDocument/2006/relationships/hyperlink" Target="https://www.ncbi.nlm.nih.gov/pmc/articles/PMC4211254/" TargetMode="External"/><Relationship Id="rId12" Type="http://schemas.openxmlformats.org/officeDocument/2006/relationships/hyperlink" Target="https://www.hindawi.com/journals/complexity/2021/6647793/" TargetMode="External"/><Relationship Id="rId2" Type="http://schemas.openxmlformats.org/officeDocument/2006/relationships/hyperlink" Target="https://www.kaggle.com/code/haidar14/ml-diabetesdatasetclustering" TargetMode="External"/><Relationship Id="rId1" Type="http://schemas.openxmlformats.org/officeDocument/2006/relationships/slideLayout" Target="../slideLayouts/slideLayout6.xml"/><Relationship Id="rId6" Type="http://schemas.openxmlformats.org/officeDocument/2006/relationships/hyperlink" Target="https://pubmed.ncbi.nlm.nih.gov/28714436/" TargetMode="External"/><Relationship Id="rId11" Type="http://schemas.openxmlformats.org/officeDocument/2006/relationships/hyperlink" Target="https://www.hindawi.com/journals/jchem/2020/6535434/" TargetMode="External"/><Relationship Id="rId5" Type="http://schemas.openxmlformats.org/officeDocument/2006/relationships/hyperlink" Target="https://journals.sagepub.com/doi/full/10.1177/2158244013490703" TargetMode="External"/><Relationship Id="rId10" Type="http://schemas.openxmlformats.org/officeDocument/2006/relationships/hyperlink" Target="https://www.sciencedirect.com/science/article/pii/S2352914819303062" TargetMode="External"/><Relationship Id="rId4" Type="http://schemas.openxmlformats.org/officeDocument/2006/relationships/hyperlink" Target="https://www.sciencedirect.com/science/article/abs/pii/S1877050919302763" TargetMode="External"/><Relationship Id="rId9" Type="http://schemas.openxmlformats.org/officeDocument/2006/relationships/hyperlink" Target="https://pubmed.ncbi.nlm.nih.gov/3271446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8.png"/><Relationship Id="rId4" Type="http://schemas.microsoft.com/office/2017/06/relationships/model3d" Target="../media/model3d1.glb"/></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lexteboul/diabetes-health-indicators-dataset/data"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avhalkomal/Classification-algorithm-for-dietetics-dataset-"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6324602" y="1964948"/>
            <a:ext cx="5206015" cy="1405500"/>
          </a:xfrm>
        </p:spPr>
        <p:txBody>
          <a:bodyPr>
            <a:normAutofit fontScale="90000"/>
          </a:bodyPr>
          <a:lstStyle/>
          <a:p>
            <a:pPr algn="l"/>
            <a:r>
              <a:rPr lang="en-US"/>
              <a:t>Diabetes Classification</a:t>
            </a:r>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6705600" y="3686446"/>
            <a:ext cx="4913915" cy="430791"/>
          </a:xfrm>
        </p:spPr>
        <p:txBody>
          <a:bodyPr>
            <a:normAutofit fontScale="77500" lnSpcReduction="20000"/>
          </a:bodyPr>
          <a:lstStyle/>
          <a:p>
            <a:r>
              <a:rPr lang="en-US" b="1"/>
              <a:t>CS 513 C - Knowledge Discovery &amp; Data Mining</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6794501" y="4563035"/>
            <a:ext cx="4736115" cy="1549558"/>
          </a:xfrm>
        </p:spPr>
        <p:txBody>
          <a:bodyPr>
            <a:normAutofit fontScale="92500" lnSpcReduction="20000"/>
          </a:bodyPr>
          <a:lstStyle/>
          <a:p>
            <a:pPr algn="l"/>
            <a:r>
              <a:rPr lang="en-US"/>
              <a:t>Group #2</a:t>
            </a:r>
          </a:p>
          <a:p>
            <a:pPr marL="285750" indent="-285750" algn="l">
              <a:buFont typeface="Arial" panose="020B0604020202020204" pitchFamily="34" charset="0"/>
              <a:buChar char="•"/>
            </a:pPr>
            <a:r>
              <a:rPr lang="en-US"/>
              <a:t>Milan Chandiramani,</a:t>
            </a:r>
          </a:p>
          <a:p>
            <a:pPr marL="285750" indent="-285750" algn="l">
              <a:buFont typeface="Arial" panose="020B0604020202020204" pitchFamily="34" charset="0"/>
              <a:buChar char="•"/>
            </a:pPr>
            <a:r>
              <a:rPr lang="en-US"/>
              <a:t>Suraj </a:t>
            </a:r>
            <a:r>
              <a:rPr lang="en-US" err="1"/>
              <a:t>Gangwani</a:t>
            </a:r>
            <a:r>
              <a:rPr lang="en-US"/>
              <a:t>,</a:t>
            </a:r>
          </a:p>
          <a:p>
            <a:pPr marL="285750" indent="-285750" algn="l">
              <a:buFont typeface="Arial" panose="020B0604020202020204" pitchFamily="34" charset="0"/>
              <a:buChar char="•"/>
            </a:pPr>
            <a:r>
              <a:rPr lang="en-US"/>
              <a:t>Lilli Nappi,</a:t>
            </a:r>
          </a:p>
          <a:p>
            <a:pPr marL="285750" indent="-285750" algn="l">
              <a:buFont typeface="Arial" panose="020B0604020202020204" pitchFamily="34" charset="0"/>
              <a:buChar char="•"/>
            </a:pPr>
            <a:r>
              <a:rPr lang="en-US"/>
              <a:t>Komal </a:t>
            </a:r>
            <a:r>
              <a:rPr lang="en-US" err="1"/>
              <a:t>Wavhal</a:t>
            </a:r>
            <a:endParaRPr lang="en-US"/>
          </a:p>
        </p:txBody>
      </p:sp>
      <p:sp>
        <p:nvSpPr>
          <p:cNvPr id="5" name="Date Placeholder 4">
            <a:extLst>
              <a:ext uri="{FF2B5EF4-FFF2-40B4-BE49-F238E27FC236}">
                <a16:creationId xmlns:a16="http://schemas.microsoft.com/office/drawing/2014/main" id="{62BCF731-4883-3F57-5BBA-257AA58CD96F}"/>
              </a:ext>
            </a:extLst>
          </p:cNvPr>
          <p:cNvSpPr>
            <a:spLocks noGrp="1"/>
          </p:cNvSpPr>
          <p:nvPr>
            <p:ph type="dt" sz="half" idx="10"/>
          </p:nvPr>
        </p:nvSpPr>
        <p:spPr/>
        <p:txBody>
          <a:bodyPr/>
          <a:lstStyle/>
          <a:p>
            <a:r>
              <a:rPr lang="en-US"/>
              <a:t>9 Dec 2024</a:t>
            </a:r>
          </a:p>
        </p:txBody>
      </p:sp>
      <p:pic>
        <p:nvPicPr>
          <p:cNvPr id="6" name="Picture 5">
            <a:extLst>
              <a:ext uri="{FF2B5EF4-FFF2-40B4-BE49-F238E27FC236}">
                <a16:creationId xmlns:a16="http://schemas.microsoft.com/office/drawing/2014/main" id="{892D176E-1311-EB93-79C2-CB81C5A68EFC}"/>
              </a:ext>
            </a:extLst>
          </p:cNvPr>
          <p:cNvPicPr>
            <a:picLocks noChangeAspect="1"/>
          </p:cNvPicPr>
          <p:nvPr/>
        </p:nvPicPr>
        <p:blipFill>
          <a:blip r:embed="rId2"/>
          <a:stretch>
            <a:fillRect/>
          </a:stretch>
        </p:blipFill>
        <p:spPr>
          <a:xfrm>
            <a:off x="9460871" y="4630597"/>
            <a:ext cx="2424430" cy="1198076"/>
          </a:xfrm>
          <a:prstGeom prst="ellipse">
            <a:avLst/>
          </a:prstGeom>
          <a:ln w="63500" cap="rnd">
            <a:noFill/>
          </a:ln>
          <a:effectLst>
            <a:outerShdw blurRad="127000" dist="38100" dir="2700000" algn="ctr">
              <a:srgbClr val="000000">
                <a:alpha val="45000"/>
              </a:srgbClr>
            </a:outerShdw>
          </a:effectLst>
          <a:scene3d>
            <a:camera prst="obliqueBottomLeft"/>
            <a:lightRig rig="threePt" dir="t"/>
          </a:scene3d>
        </p:spPr>
      </p:pic>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C69A29-64D6-E63B-D831-F4CF2B3BB276}"/>
              </a:ext>
            </a:extLst>
          </p:cNvPr>
          <p:cNvSpPr>
            <a:spLocks noGrp="1"/>
          </p:cNvSpPr>
          <p:nvPr>
            <p:ph type="sldNum" sz="quarter" idx="12"/>
          </p:nvPr>
        </p:nvSpPr>
        <p:spPr>
          <a:xfrm>
            <a:off x="9375913" y="6117812"/>
            <a:ext cx="2743200" cy="365125"/>
          </a:xfrm>
        </p:spPr>
        <p:txBody>
          <a:bodyPr/>
          <a:lstStyle/>
          <a:p>
            <a:fld id="{4267CD5E-26CF-4249-8540-BB1D07FD4227}" type="slidenum">
              <a:rPr lang="en-US" smtClean="0"/>
              <a:t>10</a:t>
            </a:fld>
            <a:endParaRPr lang="en-US"/>
          </a:p>
        </p:txBody>
      </p:sp>
      <p:pic>
        <p:nvPicPr>
          <p:cNvPr id="7" name="Picture 6">
            <a:extLst>
              <a:ext uri="{FF2B5EF4-FFF2-40B4-BE49-F238E27FC236}">
                <a16:creationId xmlns:a16="http://schemas.microsoft.com/office/drawing/2014/main" id="{5C39BDF3-B931-F2DD-CFAA-F114C5D01234}"/>
              </a:ext>
            </a:extLst>
          </p:cNvPr>
          <p:cNvPicPr>
            <a:picLocks noChangeAspect="1"/>
          </p:cNvPicPr>
          <p:nvPr/>
        </p:nvPicPr>
        <p:blipFill>
          <a:blip r:embed="rId3"/>
          <a:stretch>
            <a:fillRect/>
          </a:stretch>
        </p:blipFill>
        <p:spPr>
          <a:xfrm>
            <a:off x="5510256" y="869306"/>
            <a:ext cx="6624761" cy="5294471"/>
          </a:xfrm>
          <a:prstGeom prst="rect">
            <a:avLst/>
          </a:prstGeom>
          <a:ln>
            <a:solidFill>
              <a:schemeClr val="accent1"/>
            </a:solidFill>
          </a:ln>
        </p:spPr>
      </p:pic>
      <p:sp>
        <p:nvSpPr>
          <p:cNvPr id="8" name="Title 1">
            <a:extLst>
              <a:ext uri="{FF2B5EF4-FFF2-40B4-BE49-F238E27FC236}">
                <a16:creationId xmlns:a16="http://schemas.microsoft.com/office/drawing/2014/main" id="{6DF5DD97-FB65-A249-6C34-13395FBED517}"/>
              </a:ext>
            </a:extLst>
          </p:cNvPr>
          <p:cNvSpPr txBox="1">
            <a:spLocks/>
          </p:cNvSpPr>
          <p:nvPr/>
        </p:nvSpPr>
        <p:spPr>
          <a:xfrm>
            <a:off x="337598" y="36331"/>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(3 of 3)</a:t>
            </a:r>
          </a:p>
        </p:txBody>
      </p:sp>
      <p:sp>
        <p:nvSpPr>
          <p:cNvPr id="9" name="Content Placeholder 3">
            <a:extLst>
              <a:ext uri="{FF2B5EF4-FFF2-40B4-BE49-F238E27FC236}">
                <a16:creationId xmlns:a16="http://schemas.microsoft.com/office/drawing/2014/main" id="{F015153D-386C-2F73-DE36-017DBE27991E}"/>
              </a:ext>
            </a:extLst>
          </p:cNvPr>
          <p:cNvSpPr txBox="1">
            <a:spLocks/>
          </p:cNvSpPr>
          <p:nvPr/>
        </p:nvSpPr>
        <p:spPr>
          <a:xfrm>
            <a:off x="344166" y="4046530"/>
            <a:ext cx="5150186" cy="2362965"/>
          </a:xfrm>
          <a:prstGeom prst="rect">
            <a:avLst/>
          </a:prstGeom>
        </p:spPr>
        <p:txBody>
          <a:bodyPr vert="horz" lIns="91440" tIns="45720" rIns="91440" bIns="45720" rtlCol="0" anchor="ctr">
            <a:normAutofit lnSpcReduction="10000"/>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000">
                <a:latin typeface="Cambria"/>
                <a:ea typeface="Cambria"/>
                <a:cs typeface="Times New Roman"/>
              </a:rPr>
              <a:t>Based on the histogram analysis, the BMI is left skewed and also has few outliers above 45 plus (as confirmed by Box plot as well)</a:t>
            </a:r>
          </a:p>
          <a:p>
            <a:pPr defTabSz="914400">
              <a:buFont typeface="Arial" panose="020B0604020202020204" pitchFamily="34" charset="0"/>
              <a:buChar char="•"/>
            </a:pPr>
            <a:r>
              <a:rPr lang="en-US" sz="1000" b="1">
                <a:latin typeface="Cambria"/>
                <a:ea typeface="Cambria"/>
                <a:cs typeface="Times New Roman"/>
              </a:rPr>
              <a:t>Diabetes_Binary:</a:t>
            </a:r>
            <a:r>
              <a:rPr lang="en-US" sz="1000">
                <a:latin typeface="Cambria"/>
                <a:ea typeface="Cambria"/>
                <a:cs typeface="Times New Roman"/>
              </a:rPr>
              <a:t> This is the target variable. The histogram likely shows an imbalance in the classes (more non-diabetic cases than diabetic cases), which is common in medical datasets. This imbalance needs to be addressed during model training to avoid biased results.</a:t>
            </a:r>
          </a:p>
          <a:p>
            <a:pPr defTabSz="914400">
              <a:buFont typeface="Arial" panose="020B0604020202020204" pitchFamily="34" charset="0"/>
              <a:buChar char="•"/>
            </a:pPr>
            <a:r>
              <a:rPr lang="en-US" sz="1000" b="1">
                <a:latin typeface="Cambria"/>
                <a:ea typeface="Cambria"/>
                <a:cs typeface="Times New Roman"/>
              </a:rPr>
              <a:t>HighBP, </a:t>
            </a:r>
            <a:r>
              <a:rPr lang="en-US" sz="1000" b="1" err="1">
                <a:latin typeface="Cambria"/>
                <a:ea typeface="Cambria"/>
                <a:cs typeface="Times New Roman"/>
              </a:rPr>
              <a:t>HighChol</a:t>
            </a:r>
            <a:r>
              <a:rPr lang="en-US" sz="1000" b="1">
                <a:latin typeface="Cambria"/>
                <a:ea typeface="Cambria"/>
                <a:cs typeface="Times New Roman"/>
              </a:rPr>
              <a:t>, HeartDiseaseorAttack, Stroke:</a:t>
            </a:r>
            <a:r>
              <a:rPr lang="en-US" sz="1000">
                <a:latin typeface="Cambria"/>
                <a:ea typeface="Cambria"/>
                <a:cs typeface="Times New Roman"/>
              </a:rPr>
              <a:t> These features likely show a higher proportion of individuals without these conditions compared to those with.</a:t>
            </a:r>
          </a:p>
          <a:p>
            <a:pPr>
              <a:buFont typeface="Arial" panose="020B0604020202020204" pitchFamily="34" charset="0"/>
              <a:buChar char="•"/>
            </a:pPr>
            <a:r>
              <a:rPr lang="en-US" sz="1000" b="1">
                <a:latin typeface="Cambria"/>
                <a:ea typeface="Cambria"/>
                <a:cs typeface="Times New Roman"/>
              </a:rPr>
              <a:t>Feature Types:</a:t>
            </a:r>
            <a:r>
              <a:rPr lang="en-US" sz="1000">
                <a:latin typeface="Cambria"/>
                <a:ea typeface="Cambria"/>
                <a:cs typeface="Times New Roman"/>
              </a:rPr>
              <a:t> We can identify the types of features: </a:t>
            </a:r>
            <a:r>
              <a:rPr lang="en-US" sz="1000" b="1">
                <a:latin typeface="Cambria"/>
                <a:ea typeface="Cambria"/>
                <a:cs typeface="Times New Roman"/>
              </a:rPr>
              <a:t>Binary:</a:t>
            </a:r>
            <a:r>
              <a:rPr lang="en-US" sz="1000">
                <a:latin typeface="Cambria"/>
                <a:ea typeface="Cambria"/>
                <a:cs typeface="Times New Roman"/>
              </a:rPr>
              <a:t> Features like Diabetes_Binary, Smoker, Stroke, etc., seem to be binary (0/1) variables.</a:t>
            </a:r>
          </a:p>
          <a:p>
            <a:pPr>
              <a:buFont typeface="Arial" panose="020B0604020202020204" pitchFamily="34" charset="0"/>
              <a:buChar char="•"/>
            </a:pPr>
            <a:r>
              <a:rPr lang="en-US" sz="1000" b="1">
                <a:latin typeface="Cambria"/>
                <a:ea typeface="Cambria"/>
                <a:cs typeface="Times New Roman"/>
              </a:rPr>
              <a:t>Ordinal:</a:t>
            </a:r>
            <a:r>
              <a:rPr lang="en-US" sz="1000">
                <a:latin typeface="Cambria"/>
                <a:ea typeface="Cambria"/>
                <a:cs typeface="Times New Roman"/>
              </a:rPr>
              <a:t> Features like Education and Income likely represent ordinal categories.</a:t>
            </a:r>
          </a:p>
          <a:p>
            <a:pPr>
              <a:buFont typeface="Arial" panose="020B0604020202020204" pitchFamily="34" charset="0"/>
              <a:buChar char="•"/>
            </a:pPr>
            <a:r>
              <a:rPr lang="en-US" sz="1000" b="1">
                <a:latin typeface="Cambria"/>
                <a:ea typeface="Cambria"/>
                <a:cs typeface="Times New Roman"/>
              </a:rPr>
              <a:t>Continuous:</a:t>
            </a:r>
            <a:r>
              <a:rPr lang="en-US" sz="1000">
                <a:latin typeface="Cambria"/>
                <a:ea typeface="Cambria"/>
                <a:cs typeface="Times New Roman"/>
              </a:rPr>
              <a:t> Features like Age, BMI, </a:t>
            </a:r>
            <a:r>
              <a:rPr lang="en-US" sz="1000" err="1">
                <a:latin typeface="Cambria"/>
                <a:ea typeface="Cambria"/>
                <a:cs typeface="Times New Roman"/>
              </a:rPr>
              <a:t>MentHlth</a:t>
            </a:r>
            <a:r>
              <a:rPr lang="en-US" sz="1000">
                <a:latin typeface="Cambria"/>
                <a:ea typeface="Cambria"/>
                <a:cs typeface="Times New Roman"/>
              </a:rPr>
              <a:t>, </a:t>
            </a:r>
            <a:r>
              <a:rPr lang="en-US" sz="1000" err="1">
                <a:latin typeface="Cambria"/>
                <a:ea typeface="Cambria"/>
                <a:cs typeface="Times New Roman"/>
              </a:rPr>
              <a:t>PhysHlth</a:t>
            </a:r>
            <a:r>
              <a:rPr lang="en-US" sz="1000">
                <a:latin typeface="Cambria"/>
                <a:ea typeface="Cambria"/>
                <a:cs typeface="Times New Roman"/>
              </a:rPr>
              <a:t> seem to be continuous variables.</a:t>
            </a:r>
          </a:p>
        </p:txBody>
      </p:sp>
      <p:sp>
        <p:nvSpPr>
          <p:cNvPr id="11" name="TextBox 10">
            <a:extLst>
              <a:ext uri="{FF2B5EF4-FFF2-40B4-BE49-F238E27FC236}">
                <a16:creationId xmlns:a16="http://schemas.microsoft.com/office/drawing/2014/main" id="{9B924F96-F98F-9751-31FC-AD2A6326E832}"/>
              </a:ext>
            </a:extLst>
          </p:cNvPr>
          <p:cNvSpPr txBox="1"/>
          <p:nvPr/>
        </p:nvSpPr>
        <p:spPr>
          <a:xfrm>
            <a:off x="8230984" y="6131633"/>
            <a:ext cx="1144929" cy="369332"/>
          </a:xfrm>
          <a:prstGeom prst="rect">
            <a:avLst/>
          </a:prstGeom>
          <a:noFill/>
        </p:spPr>
        <p:txBody>
          <a:bodyPr wrap="none" rtlCol="0">
            <a:spAutoFit/>
          </a:bodyPr>
          <a:lstStyle/>
          <a:p>
            <a:r>
              <a:rPr lang="en-US"/>
              <a:t>Histogram</a:t>
            </a:r>
          </a:p>
        </p:txBody>
      </p:sp>
      <p:sp>
        <p:nvSpPr>
          <p:cNvPr id="10" name="TextBox 9">
            <a:extLst>
              <a:ext uri="{FF2B5EF4-FFF2-40B4-BE49-F238E27FC236}">
                <a16:creationId xmlns:a16="http://schemas.microsoft.com/office/drawing/2014/main" id="{35D34238-50AC-A321-AC82-88DE06F5EA78}"/>
              </a:ext>
            </a:extLst>
          </p:cNvPr>
          <p:cNvSpPr txBox="1"/>
          <p:nvPr/>
        </p:nvSpPr>
        <p:spPr>
          <a:xfrm>
            <a:off x="411479" y="480309"/>
            <a:ext cx="11780521" cy="430887"/>
          </a:xfrm>
          <a:prstGeom prst="rect">
            <a:avLst/>
          </a:prstGeom>
          <a:noFill/>
        </p:spPr>
        <p:txBody>
          <a:bodyPr wrap="square">
            <a:spAutoFit/>
          </a:bodyPr>
          <a:lstStyle/>
          <a:p>
            <a:r>
              <a:rPr lang="en-US" sz="1100">
                <a:latin typeface="Cambria" panose="02040503050406030204" pitchFamily="18" charset="0"/>
              </a:rPr>
              <a:t>A </a:t>
            </a:r>
            <a:r>
              <a:rPr lang="en-US" sz="1100" b="1">
                <a:latin typeface="Cambria" panose="02040503050406030204" pitchFamily="18" charset="0"/>
              </a:rPr>
              <a:t>histogram</a:t>
            </a:r>
            <a:r>
              <a:rPr lang="en-US" sz="1100">
                <a:latin typeface="Cambria" panose="02040503050406030204" pitchFamily="18" charset="0"/>
              </a:rPr>
              <a:t> is a graphical representation of the distribution of numerical data. It displays the frequency (or count) of data points within specific ranges, known as </a:t>
            </a:r>
            <a:r>
              <a:rPr lang="en-US" sz="1100" b="1">
                <a:latin typeface="Cambria" panose="02040503050406030204" pitchFamily="18" charset="0"/>
              </a:rPr>
              <a:t>bins</a:t>
            </a:r>
            <a:r>
              <a:rPr lang="en-US" sz="1100">
                <a:latin typeface="Cambria" panose="02040503050406030204" pitchFamily="18" charset="0"/>
              </a:rPr>
              <a:t>. </a:t>
            </a:r>
          </a:p>
          <a:p>
            <a:r>
              <a:rPr lang="en-US" sz="1100">
                <a:latin typeface="Cambria" panose="02040503050406030204" pitchFamily="18" charset="0"/>
              </a:rPr>
              <a:t>Each bar in a histogram represents the frequency or count of data points that fall within a certain range (bin) of values.</a:t>
            </a:r>
          </a:p>
        </p:txBody>
      </p:sp>
      <p:sp>
        <p:nvSpPr>
          <p:cNvPr id="13" name="TextBox 12">
            <a:extLst>
              <a:ext uri="{FF2B5EF4-FFF2-40B4-BE49-F238E27FC236}">
                <a16:creationId xmlns:a16="http://schemas.microsoft.com/office/drawing/2014/main" id="{E36164A4-7679-2DBD-42ED-FE66B679BB9C}"/>
              </a:ext>
            </a:extLst>
          </p:cNvPr>
          <p:cNvSpPr txBox="1"/>
          <p:nvPr/>
        </p:nvSpPr>
        <p:spPr>
          <a:xfrm>
            <a:off x="427384" y="917012"/>
            <a:ext cx="5082872" cy="1200329"/>
          </a:xfrm>
          <a:prstGeom prst="rect">
            <a:avLst/>
          </a:prstGeom>
          <a:noFill/>
        </p:spPr>
        <p:txBody>
          <a:bodyPr wrap="square">
            <a:spAutoFit/>
          </a:bodyPr>
          <a:lstStyle/>
          <a:p>
            <a:r>
              <a:rPr lang="en-US" sz="1100" b="1">
                <a:latin typeface="Cambria" panose="02040503050406030204" pitchFamily="18" charset="0"/>
              </a:rPr>
              <a:t>What is a Histogram?</a:t>
            </a:r>
          </a:p>
          <a:p>
            <a:endParaRPr lang="en-US" sz="1000" b="1">
              <a:latin typeface="Cambria" panose="02040503050406030204" pitchFamily="18" charset="0"/>
            </a:endParaRPr>
          </a:p>
          <a:p>
            <a:r>
              <a:rPr lang="en-US" sz="1000">
                <a:latin typeface="Cambria" panose="02040503050406030204" pitchFamily="18" charset="0"/>
              </a:rPr>
              <a:t>A histogram consists of bars (or rectangles), where:</a:t>
            </a:r>
          </a:p>
          <a:p>
            <a:pPr marL="171461" indent="-171450">
              <a:buFont typeface="Arial" panose="020B0604020202020204" pitchFamily="34" charset="0"/>
              <a:buChar char="•"/>
            </a:pPr>
            <a:r>
              <a:rPr lang="en-US" sz="1000">
                <a:latin typeface="Cambria" panose="02040503050406030204" pitchFamily="18" charset="0"/>
              </a:rPr>
              <a:t>The </a:t>
            </a:r>
            <a:r>
              <a:rPr lang="en-US" sz="1000" b="1">
                <a:latin typeface="Cambria" panose="02040503050406030204" pitchFamily="18" charset="0"/>
              </a:rPr>
              <a:t>height of each bar</a:t>
            </a:r>
            <a:r>
              <a:rPr lang="en-US" sz="1000">
                <a:latin typeface="Cambria" panose="02040503050406030204" pitchFamily="18" charset="0"/>
              </a:rPr>
              <a:t> represents the frequency or count of data points that fall within a certain range of values (bin).</a:t>
            </a:r>
          </a:p>
          <a:p>
            <a:pPr marL="171461" indent="-171450">
              <a:buFont typeface="Arial" panose="020B0604020202020204" pitchFamily="34" charset="0"/>
              <a:buChar char="•"/>
            </a:pPr>
            <a:r>
              <a:rPr lang="en-US" sz="1000">
                <a:latin typeface="Cambria" panose="02040503050406030204" pitchFamily="18" charset="0"/>
              </a:rPr>
              <a:t>The </a:t>
            </a:r>
            <a:r>
              <a:rPr lang="en-US" sz="1000" b="1">
                <a:latin typeface="Cambria" panose="02040503050406030204" pitchFamily="18" charset="0"/>
              </a:rPr>
              <a:t>x-axis</a:t>
            </a:r>
            <a:r>
              <a:rPr lang="en-US" sz="1000">
                <a:latin typeface="Cambria" panose="02040503050406030204" pitchFamily="18" charset="0"/>
              </a:rPr>
              <a:t> represents the range of values, typically divided into equal intervals (bins).</a:t>
            </a:r>
          </a:p>
          <a:p>
            <a:pPr marL="171461" indent="-171450">
              <a:buFont typeface="Arial" panose="020B0604020202020204" pitchFamily="34" charset="0"/>
              <a:buChar char="•"/>
            </a:pPr>
            <a:r>
              <a:rPr lang="en-US" sz="1000">
                <a:latin typeface="Cambria" panose="02040503050406030204" pitchFamily="18" charset="0"/>
              </a:rPr>
              <a:t>The </a:t>
            </a:r>
            <a:r>
              <a:rPr lang="en-US" sz="1000" b="1">
                <a:latin typeface="Cambria" panose="02040503050406030204" pitchFamily="18" charset="0"/>
              </a:rPr>
              <a:t>y-axis</a:t>
            </a:r>
            <a:r>
              <a:rPr lang="en-US" sz="1000">
                <a:latin typeface="Cambria" panose="02040503050406030204" pitchFamily="18" charset="0"/>
              </a:rPr>
              <a:t> represents the frequency or count of data points within each bin.</a:t>
            </a:r>
          </a:p>
        </p:txBody>
      </p:sp>
      <p:sp>
        <p:nvSpPr>
          <p:cNvPr id="15" name="TextBox 14">
            <a:extLst>
              <a:ext uri="{FF2B5EF4-FFF2-40B4-BE49-F238E27FC236}">
                <a16:creationId xmlns:a16="http://schemas.microsoft.com/office/drawing/2014/main" id="{0969DB50-8201-7F2D-E2CD-4172D6C97593}"/>
              </a:ext>
            </a:extLst>
          </p:cNvPr>
          <p:cNvSpPr txBox="1"/>
          <p:nvPr/>
        </p:nvSpPr>
        <p:spPr>
          <a:xfrm>
            <a:off x="427384" y="2107538"/>
            <a:ext cx="5150186" cy="1938992"/>
          </a:xfrm>
          <a:prstGeom prst="rect">
            <a:avLst/>
          </a:prstGeom>
          <a:noFill/>
        </p:spPr>
        <p:txBody>
          <a:bodyPr wrap="square">
            <a:spAutoFit/>
          </a:bodyPr>
          <a:lstStyle/>
          <a:p>
            <a:r>
              <a:rPr lang="en-US" sz="1100" b="1" dirty="0">
                <a:latin typeface="Cambria" panose="02040503050406030204" pitchFamily="18" charset="0"/>
              </a:rPr>
              <a:t>Uses of Histograms:</a:t>
            </a:r>
          </a:p>
          <a:p>
            <a:endParaRPr lang="en-US" sz="1000" dirty="0">
              <a:latin typeface="Cambria" panose="02040503050406030204" pitchFamily="18" charset="0"/>
            </a:endParaRPr>
          </a:p>
          <a:p>
            <a:r>
              <a:rPr lang="en-US" sz="1000" b="1" dirty="0">
                <a:latin typeface="Cambria" panose="02040503050406030204" pitchFamily="18" charset="0"/>
              </a:rPr>
              <a:t>1. Understanding Data Distribution</a:t>
            </a:r>
          </a:p>
          <a:p>
            <a:r>
              <a:rPr lang="en-US" sz="1000" b="1" dirty="0">
                <a:latin typeface="Cambria" panose="02040503050406030204" pitchFamily="18" charset="0"/>
              </a:rPr>
              <a:t>2. Identifying Skewness: </a:t>
            </a:r>
            <a:r>
              <a:rPr lang="en-US" sz="1000" dirty="0">
                <a:latin typeface="Cambria" panose="02040503050406030204" pitchFamily="18" charset="0"/>
              </a:rPr>
              <a:t>Skewness refers to the asymmetry in the distribution of data. A histogram helps you identify if your data is.</a:t>
            </a:r>
          </a:p>
          <a:p>
            <a:pPr marL="171461" indent="-171450">
              <a:buFont typeface="Arial" panose="020B0604020202020204" pitchFamily="34" charset="0"/>
              <a:buChar char="•"/>
            </a:pPr>
            <a:r>
              <a:rPr lang="en-US" sz="1000" dirty="0">
                <a:latin typeface="Cambria" panose="02040503050406030204" pitchFamily="18" charset="0"/>
              </a:rPr>
              <a:t>Right-skewed (positively skewed): The right tail is longer or fatter. This means most data points are concentrated on the lower end.</a:t>
            </a:r>
          </a:p>
          <a:p>
            <a:pPr marL="171461" indent="-171450">
              <a:buFont typeface="Arial" panose="020B0604020202020204" pitchFamily="34" charset="0"/>
              <a:buChar char="•"/>
            </a:pPr>
            <a:r>
              <a:rPr lang="en-US" sz="1000" dirty="0">
                <a:latin typeface="Cambria" panose="02040503050406030204" pitchFamily="18" charset="0"/>
              </a:rPr>
              <a:t>Left-skewed (negatively skewed): The left tail is longer or fatter, meaning most data points are concentrated on the higher end.</a:t>
            </a:r>
          </a:p>
          <a:p>
            <a:r>
              <a:rPr lang="en-US" sz="1000" b="1" dirty="0">
                <a:latin typeface="Cambria" panose="02040503050406030204" pitchFamily="18" charset="0"/>
              </a:rPr>
              <a:t>3. Identifying Outliers: </a:t>
            </a:r>
            <a:r>
              <a:rPr lang="en-US" sz="1000" dirty="0">
                <a:latin typeface="Cambria" panose="02040503050406030204" pitchFamily="18" charset="0"/>
              </a:rPr>
              <a:t>Outliers are data points that are far away from the rest of the data.</a:t>
            </a:r>
          </a:p>
          <a:p>
            <a:r>
              <a:rPr lang="en-US" sz="1000" b="1" dirty="0">
                <a:latin typeface="Cambria" panose="02040503050406030204" pitchFamily="18" charset="0"/>
              </a:rPr>
              <a:t>4. Visualizing the Range of Data</a:t>
            </a:r>
          </a:p>
          <a:p>
            <a:r>
              <a:rPr lang="en-US" sz="1000" b="1" dirty="0">
                <a:latin typeface="Cambria" panose="02040503050406030204" pitchFamily="18" charset="0"/>
              </a:rPr>
              <a:t>5. Analyzing Data Shape (Normal Distribution)</a:t>
            </a:r>
          </a:p>
        </p:txBody>
      </p:sp>
    </p:spTree>
    <p:extLst>
      <p:ext uri="{BB962C8B-B14F-4D97-AF65-F5344CB8AC3E}">
        <p14:creationId xmlns:p14="http://schemas.microsoft.com/office/powerpoint/2010/main" val="65508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FD2BC6-F920-ACBE-13E0-9AA179BB36D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with a line&#10;&#10;Description automatically generated">
            <a:extLst>
              <a:ext uri="{FF2B5EF4-FFF2-40B4-BE49-F238E27FC236}">
                <a16:creationId xmlns:a16="http://schemas.microsoft.com/office/drawing/2014/main" id="{E03E77BB-B36F-4C7F-9467-70E5D928F655}"/>
              </a:ext>
            </a:extLst>
          </p:cNvPr>
          <p:cNvPicPr>
            <a:picLocks noChangeAspect="1"/>
          </p:cNvPicPr>
          <p:nvPr/>
        </p:nvPicPr>
        <p:blipFill>
          <a:blip r:embed="rId3"/>
          <a:stretch>
            <a:fillRect/>
          </a:stretch>
        </p:blipFill>
        <p:spPr>
          <a:xfrm>
            <a:off x="4677034" y="1255336"/>
            <a:ext cx="3641587" cy="2758502"/>
          </a:xfrm>
          <a:prstGeom prst="rect">
            <a:avLst/>
          </a:prstGeom>
          <a:ln>
            <a:solidFill>
              <a:schemeClr val="accent1"/>
            </a:solidFill>
          </a:ln>
        </p:spPr>
      </p:pic>
      <p:pic>
        <p:nvPicPr>
          <p:cNvPr id="12" name="Picture 11" descr="A diagram of a cluster of dots&#10;&#10;Description automatically generated">
            <a:extLst>
              <a:ext uri="{FF2B5EF4-FFF2-40B4-BE49-F238E27FC236}">
                <a16:creationId xmlns:a16="http://schemas.microsoft.com/office/drawing/2014/main" id="{0CF2DDA7-F1DA-BD77-4E66-659619005F7B}"/>
              </a:ext>
            </a:extLst>
          </p:cNvPr>
          <p:cNvPicPr>
            <a:picLocks noChangeAspect="1"/>
          </p:cNvPicPr>
          <p:nvPr/>
        </p:nvPicPr>
        <p:blipFill>
          <a:blip r:embed="rId4"/>
          <a:stretch>
            <a:fillRect/>
          </a:stretch>
        </p:blipFill>
        <p:spPr>
          <a:xfrm>
            <a:off x="8404403" y="1265842"/>
            <a:ext cx="3701814" cy="2747996"/>
          </a:xfrm>
          <a:prstGeom prst="rect">
            <a:avLst/>
          </a:prstGeom>
          <a:ln>
            <a:solidFill>
              <a:schemeClr val="accent1"/>
            </a:solidFill>
          </a:ln>
        </p:spPr>
      </p:pic>
      <p:pic>
        <p:nvPicPr>
          <p:cNvPr id="14" name="Picture 13" descr="A group of colorful dots&#10;&#10;Description automatically generated">
            <a:extLst>
              <a:ext uri="{FF2B5EF4-FFF2-40B4-BE49-F238E27FC236}">
                <a16:creationId xmlns:a16="http://schemas.microsoft.com/office/drawing/2014/main" id="{D63370B5-8350-AD37-B307-2FD517C3F950}"/>
              </a:ext>
            </a:extLst>
          </p:cNvPr>
          <p:cNvPicPr>
            <a:picLocks noChangeAspect="1"/>
          </p:cNvPicPr>
          <p:nvPr/>
        </p:nvPicPr>
        <p:blipFill>
          <a:blip r:embed="rId5"/>
          <a:stretch>
            <a:fillRect/>
          </a:stretch>
        </p:blipFill>
        <p:spPr>
          <a:xfrm>
            <a:off x="8408884" y="4131986"/>
            <a:ext cx="3697333" cy="2273216"/>
          </a:xfrm>
          <a:prstGeom prst="rect">
            <a:avLst/>
          </a:prstGeom>
          <a:ln>
            <a:solidFill>
              <a:schemeClr val="accent1"/>
            </a:solidFill>
          </a:ln>
        </p:spPr>
      </p:pic>
      <p:pic>
        <p:nvPicPr>
          <p:cNvPr id="16" name="Picture 15" descr="A graph with a line&#10;&#10;Description automatically generated">
            <a:extLst>
              <a:ext uri="{FF2B5EF4-FFF2-40B4-BE49-F238E27FC236}">
                <a16:creationId xmlns:a16="http://schemas.microsoft.com/office/drawing/2014/main" id="{86B7C3A5-55EB-F320-D1AB-13C59C073544}"/>
              </a:ext>
            </a:extLst>
          </p:cNvPr>
          <p:cNvPicPr>
            <a:picLocks noChangeAspect="1"/>
          </p:cNvPicPr>
          <p:nvPr/>
        </p:nvPicPr>
        <p:blipFill>
          <a:blip r:embed="rId6"/>
          <a:stretch>
            <a:fillRect/>
          </a:stretch>
        </p:blipFill>
        <p:spPr>
          <a:xfrm>
            <a:off x="4677034" y="4118532"/>
            <a:ext cx="3641587" cy="2286670"/>
          </a:xfrm>
          <a:prstGeom prst="rect">
            <a:avLst/>
          </a:prstGeom>
          <a:ln>
            <a:solidFill>
              <a:schemeClr val="accent1"/>
            </a:solidFill>
          </a:ln>
        </p:spPr>
      </p:pic>
      <p:sp>
        <p:nvSpPr>
          <p:cNvPr id="3" name="Slide Number Placeholder 2">
            <a:extLst>
              <a:ext uri="{FF2B5EF4-FFF2-40B4-BE49-F238E27FC236}">
                <a16:creationId xmlns:a16="http://schemas.microsoft.com/office/drawing/2014/main" id="{07E15841-0211-1750-7622-A88DD43BEBE0}"/>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solidFill>
                <a:effectLst/>
                <a:uLnTx/>
                <a:uFillTx/>
                <a:latin typeface="Cambria" panose="02040503050406030204" pitchFamily="18" charset="0"/>
              </a:rPr>
              <a:pPr marR="0" lvl="0" indent="0" defTabSz="914400" fontAlgn="auto">
                <a:spcBef>
                  <a:spcPts val="0"/>
                </a:spcBef>
                <a:spcAft>
                  <a:spcPts val="600"/>
                </a:spcAft>
                <a:buClrTx/>
                <a:buSzTx/>
                <a:buFontTx/>
                <a:buNone/>
                <a:tabLst/>
                <a:defRPr/>
              </a:pPr>
              <a:t>11</a:t>
            </a:fld>
            <a:endParaRPr kumimoji="0" lang="en-US" b="1" i="0" u="none" strike="noStrike" cap="none" spc="0" normalizeH="0" baseline="0" noProof="0">
              <a:ln>
                <a:noFill/>
              </a:ln>
              <a:solidFill>
                <a:schemeClr val="tx1"/>
              </a:solidFill>
              <a:effectLst/>
              <a:uLnTx/>
              <a:uFillTx/>
              <a:latin typeface="Cambria" panose="02040503050406030204" pitchFamily="18" charset="0"/>
            </a:endParaRPr>
          </a:p>
        </p:txBody>
      </p:sp>
      <p:sp>
        <p:nvSpPr>
          <p:cNvPr id="19" name="Title 1">
            <a:extLst>
              <a:ext uri="{FF2B5EF4-FFF2-40B4-BE49-F238E27FC236}">
                <a16:creationId xmlns:a16="http://schemas.microsoft.com/office/drawing/2014/main" id="{D8FEA090-31FE-C1A2-B0C5-AAE1E22E8DCE}"/>
              </a:ext>
            </a:extLst>
          </p:cNvPr>
          <p:cNvSpPr txBox="1">
            <a:spLocks/>
          </p:cNvSpPr>
          <p:nvPr/>
        </p:nvSpPr>
        <p:spPr>
          <a:xfrm>
            <a:off x="184188" y="55334"/>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(K-Means Clustering)</a:t>
            </a:r>
          </a:p>
        </p:txBody>
      </p:sp>
      <p:sp>
        <p:nvSpPr>
          <p:cNvPr id="20" name="Star: 4 Points 19">
            <a:extLst>
              <a:ext uri="{FF2B5EF4-FFF2-40B4-BE49-F238E27FC236}">
                <a16:creationId xmlns:a16="http://schemas.microsoft.com/office/drawing/2014/main" id="{44A67176-A69A-0868-2C50-177083E61A61}"/>
              </a:ext>
            </a:extLst>
          </p:cNvPr>
          <p:cNvSpPr/>
          <p:nvPr/>
        </p:nvSpPr>
        <p:spPr>
          <a:xfrm>
            <a:off x="6076781" y="2295171"/>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Star: 4 Points 20">
            <a:extLst>
              <a:ext uri="{FF2B5EF4-FFF2-40B4-BE49-F238E27FC236}">
                <a16:creationId xmlns:a16="http://schemas.microsoft.com/office/drawing/2014/main" id="{19F1D84C-DE77-4698-DC44-8E8469F3AF5F}"/>
              </a:ext>
            </a:extLst>
          </p:cNvPr>
          <p:cNvSpPr/>
          <p:nvPr/>
        </p:nvSpPr>
        <p:spPr>
          <a:xfrm>
            <a:off x="6820851" y="4980624"/>
            <a:ext cx="332434" cy="233735"/>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2" name="Content Placeholder 3">
            <a:extLst>
              <a:ext uri="{FF2B5EF4-FFF2-40B4-BE49-F238E27FC236}">
                <a16:creationId xmlns:a16="http://schemas.microsoft.com/office/drawing/2014/main" id="{197DDA70-8370-3945-29B0-FE9101691913}"/>
              </a:ext>
            </a:extLst>
          </p:cNvPr>
          <p:cNvSpPr txBox="1">
            <a:spLocks/>
          </p:cNvSpPr>
          <p:nvPr/>
        </p:nvSpPr>
        <p:spPr>
          <a:xfrm>
            <a:off x="184188" y="1629936"/>
            <a:ext cx="4331750" cy="3854843"/>
          </a:xfrm>
          <a:prstGeom prst="rect">
            <a:avLst/>
          </a:prstGeom>
        </p:spPr>
        <p:txBody>
          <a:bodyPr vert="horz" lIns="91440" tIns="45720" rIns="91440" bIns="45720" rtlCol="0" anchor="ctr">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200" dirty="0">
                <a:latin typeface="Cambria" panose="02040503050406030204" pitchFamily="18" charset="0"/>
                <a:cs typeface="Times New Roman"/>
              </a:rPr>
              <a:t>K-means clustering, an un-supervised algorithm doesn’t work great for irregular shaped clusters as visualized for K=4 and K=7 based on Elbow method and Silhouette Scores resp.</a:t>
            </a:r>
          </a:p>
          <a:p>
            <a:pPr defTabSz="914400">
              <a:buFont typeface="Arial" panose="020B0604020202020204" pitchFamily="34" charset="0"/>
              <a:buChar char="•"/>
            </a:pPr>
            <a:r>
              <a:rPr lang="en-US" sz="1200" dirty="0">
                <a:latin typeface="Cambria" panose="02040503050406030204" pitchFamily="18" charset="0"/>
                <a:cs typeface="Times New Roman"/>
              </a:rPr>
              <a:t>For Elbow method:</a:t>
            </a:r>
          </a:p>
          <a:p>
            <a:pPr marL="274320" lvl="1" indent="0" defTabSz="914400">
              <a:buNone/>
            </a:pPr>
            <a:r>
              <a:rPr lang="en-US" sz="1200" dirty="0">
                <a:latin typeface="Cambria" panose="02040503050406030204" pitchFamily="18" charset="0"/>
                <a:cs typeface="Times New Roman"/>
              </a:rPr>
              <a:t>After K = 4, the decrease in WCSS i.e. within-cluster sum of squares becomes less pronounced. </a:t>
            </a:r>
          </a:p>
          <a:p>
            <a:pPr defTabSz="914400">
              <a:buFont typeface="Arial" panose="020B0604020202020204" pitchFamily="34" charset="0"/>
              <a:buChar char="•"/>
            </a:pPr>
            <a:r>
              <a:rPr lang="en-US" sz="1200" dirty="0">
                <a:latin typeface="Cambria" panose="02040503050406030204" pitchFamily="18" charset="0"/>
                <a:cs typeface="Times New Roman"/>
              </a:rPr>
              <a:t>For Silhouette Scores:</a:t>
            </a:r>
          </a:p>
          <a:p>
            <a:pPr marL="274320" lvl="1" indent="0" defTabSz="914400">
              <a:buNone/>
            </a:pPr>
            <a:r>
              <a:rPr lang="en-US" sz="1200" dirty="0">
                <a:latin typeface="Cambria" panose="02040503050406030204" pitchFamily="18" charset="0"/>
                <a:cs typeface="Times New Roman"/>
              </a:rPr>
              <a:t>The highest Silhouette Score appears to be around K=7 clusters where,</a:t>
            </a:r>
          </a:p>
          <a:p>
            <a:pPr marL="274320" lvl="1" indent="0" defTabSz="914400">
              <a:buNone/>
            </a:pPr>
            <a:r>
              <a:rPr lang="en-US" sz="1200" dirty="0">
                <a:latin typeface="Cambria" panose="02040503050406030204" pitchFamily="18" charset="0"/>
                <a:cs typeface="Times New Roman"/>
              </a:rPr>
              <a:t>a Silhouette Score of 0.09 suggests that the clustering solution is not very strong. The clusters are likely to be weakly separated, and there may be some overlap or ambiguity in how the data is grouped.</a:t>
            </a:r>
          </a:p>
          <a:p>
            <a:pPr defTabSz="914400">
              <a:buFont typeface="Arial" panose="020B0604020202020204" pitchFamily="34" charset="0"/>
              <a:buChar char="•"/>
            </a:pPr>
            <a:r>
              <a:rPr lang="en-US" sz="1200" dirty="0">
                <a:latin typeface="Cambria" panose="02040503050406030204" pitchFamily="18" charset="0"/>
                <a:cs typeface="Times New Roman"/>
              </a:rPr>
              <a:t>Note: There’s no accuracy for K-means as accuracy measures how many predictions match ‘True’ labels and K-means is unsupervised so, No labels.</a:t>
            </a:r>
          </a:p>
          <a:p>
            <a:pPr defTabSz="914400">
              <a:buFont typeface="Arial" panose="020B0604020202020204" pitchFamily="34" charset="0"/>
              <a:buChar char="•"/>
            </a:pPr>
            <a:endParaRPr lang="en-US" sz="1400" dirty="0">
              <a:latin typeface="Cambria" panose="02040503050406030204" pitchFamily="18" charset="0"/>
              <a:ea typeface="Cambria"/>
              <a:cs typeface="Times New Roman" panose="02020603050405020304" pitchFamily="18" charset="0"/>
            </a:endParaRPr>
          </a:p>
        </p:txBody>
      </p:sp>
      <p:sp>
        <p:nvSpPr>
          <p:cNvPr id="5" name="TextBox 4">
            <a:extLst>
              <a:ext uri="{FF2B5EF4-FFF2-40B4-BE49-F238E27FC236}">
                <a16:creationId xmlns:a16="http://schemas.microsoft.com/office/drawing/2014/main" id="{DE06EAF7-5C86-D022-94F0-F010B45113D8}"/>
              </a:ext>
            </a:extLst>
          </p:cNvPr>
          <p:cNvSpPr txBox="1"/>
          <p:nvPr/>
        </p:nvSpPr>
        <p:spPr>
          <a:xfrm>
            <a:off x="188137" y="480575"/>
            <a:ext cx="11819675" cy="563853"/>
          </a:xfrm>
          <a:prstGeom prst="rect">
            <a:avLst/>
          </a:prstGeom>
        </p:spPr>
        <p:txBody>
          <a:bodyPr vert="horz" lIns="91440" tIns="45720" rIns="91440" bIns="45720" rtlCol="0" anchor="ctr">
            <a:noAutofit/>
          </a:bodyPr>
          <a:lstStyle>
            <a:defPPr>
              <a:defRPr lang="en-US"/>
            </a:defPPr>
            <a:lvl1pPr marL="228600" indent="-228600" defTabSz="914400">
              <a:lnSpc>
                <a:spcPct val="90000"/>
              </a:lnSpc>
              <a:spcBef>
                <a:spcPts val="1000"/>
              </a:spcBef>
              <a:buClr>
                <a:schemeClr val="accent4"/>
              </a:buClr>
              <a:buFont typeface="Arial" panose="020B0604020202020204" pitchFamily="34" charset="0"/>
              <a:buChar char="•"/>
              <a:defRPr sz="1400" b="0" i="0">
                <a:latin typeface="Cambria" panose="02040503050406030204" pitchFamily="18" charset="0"/>
                <a:ea typeface="Cambria"/>
                <a:cs typeface="Times New Roman"/>
              </a:defRPr>
            </a:lvl1pPr>
            <a:lvl2pPr marL="502920" lvl="1" indent="-228600" defTabSz="914400">
              <a:lnSpc>
                <a:spcPct val="90000"/>
              </a:lnSpc>
              <a:spcBef>
                <a:spcPts val="500"/>
              </a:spcBef>
              <a:buClr>
                <a:schemeClr val="accent4"/>
              </a:buClr>
              <a:buFont typeface="Arial" panose="020B0604020202020204" pitchFamily="34" charset="0"/>
              <a:buChar char="•"/>
              <a:defRPr sz="1400" b="0" i="0">
                <a:latin typeface="Cambria" panose="02040503050406030204" pitchFamily="18" charset="0"/>
                <a:ea typeface="Cambria"/>
                <a:cs typeface="Times New Roman"/>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buNone/>
            </a:pPr>
            <a:r>
              <a:rPr lang="en-US" sz="1100" dirty="0"/>
              <a:t>K-Means Clustering is a popular unsupervised learning algorithm used to partition a dataset into K clusters (groups) based on feature similarity. It is one of the simplest and most widely used clustering techniques.</a:t>
            </a:r>
          </a:p>
          <a:p>
            <a:pPr marL="0" indent="0">
              <a:buNone/>
            </a:pPr>
            <a:r>
              <a:rPr lang="en-US" sz="1100" dirty="0"/>
              <a:t>K-Means can handle large datasets well, especially when the number of clusters KKK is relatively small.</a:t>
            </a:r>
          </a:p>
        </p:txBody>
      </p:sp>
    </p:spTree>
    <p:extLst>
      <p:ext uri="{BB962C8B-B14F-4D97-AF65-F5344CB8AC3E}">
        <p14:creationId xmlns:p14="http://schemas.microsoft.com/office/powerpoint/2010/main" val="85507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53C2-CA7C-9E8E-A2B9-3F57BC3CCC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7390091-55A9-FCE4-0FA5-238A2D22F861}"/>
              </a:ext>
            </a:extLst>
          </p:cNvPr>
          <p:cNvSpPr txBox="1">
            <a:spLocks/>
          </p:cNvSpPr>
          <p:nvPr/>
        </p:nvSpPr>
        <p:spPr>
          <a:xfrm>
            <a:off x="371348" y="80451"/>
            <a:ext cx="6446204" cy="367311"/>
          </a:xfrm>
          <a:prstGeom prst="rect">
            <a:avLst/>
          </a:prstGeom>
        </p:spPr>
        <p:txBody>
          <a:bodyPr vert="horz" lIns="91440" tIns="45720" rIns="91440" bIns="45720" rtlCol="0" anchor="t">
            <a:normAutofit fontScale="85000" lnSpcReduction="2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(Support Vector Machine)</a:t>
            </a:r>
          </a:p>
        </p:txBody>
      </p:sp>
      <p:sp>
        <p:nvSpPr>
          <p:cNvPr id="14" name="Content Placeholder 3">
            <a:extLst>
              <a:ext uri="{FF2B5EF4-FFF2-40B4-BE49-F238E27FC236}">
                <a16:creationId xmlns:a16="http://schemas.microsoft.com/office/drawing/2014/main" id="{6C16ABBD-C6C0-B9CD-14FF-C5B491209DC1}"/>
              </a:ext>
            </a:extLst>
          </p:cNvPr>
          <p:cNvSpPr txBox="1">
            <a:spLocks/>
          </p:cNvSpPr>
          <p:nvPr/>
        </p:nvSpPr>
        <p:spPr>
          <a:xfrm>
            <a:off x="371348" y="4432420"/>
            <a:ext cx="6205127" cy="430233"/>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None/>
            </a:pPr>
            <a:r>
              <a:rPr lang="en-US" sz="1000" b="1">
                <a:solidFill>
                  <a:srgbClr val="00B050"/>
                </a:solidFill>
                <a:latin typeface="Cambria" panose="02040503050406030204" pitchFamily="18" charset="0"/>
                <a:ea typeface="Cambria"/>
                <a:cs typeface="Times New Roman"/>
              </a:rPr>
              <a:t>Conclusion: </a:t>
            </a:r>
            <a:br>
              <a:rPr lang="en-US" sz="900" b="1">
                <a:solidFill>
                  <a:srgbClr val="00B050"/>
                </a:solidFill>
                <a:latin typeface="Cambria" panose="02040503050406030204" pitchFamily="18" charset="0"/>
                <a:ea typeface="Cambria"/>
                <a:cs typeface="Times New Roman"/>
              </a:rPr>
            </a:br>
            <a:r>
              <a:rPr lang="en-US" sz="900" b="1">
                <a:latin typeface="Cambria" panose="02040503050406030204" pitchFamily="18" charset="0"/>
                <a:ea typeface="Cambria"/>
                <a:cs typeface="Times New Roman"/>
              </a:rPr>
              <a:t>AUC-ROC evaluates the model across all possible thresholds, providing a more comprehensive view of performance compared to metrics like accuracy, which depend on a specific threshold.</a:t>
            </a:r>
          </a:p>
        </p:txBody>
      </p:sp>
      <p:pic>
        <p:nvPicPr>
          <p:cNvPr id="18" name="Picture 17">
            <a:extLst>
              <a:ext uri="{FF2B5EF4-FFF2-40B4-BE49-F238E27FC236}">
                <a16:creationId xmlns:a16="http://schemas.microsoft.com/office/drawing/2014/main" id="{EF60A779-225E-65E1-63EA-66A97BED19E2}"/>
              </a:ext>
            </a:extLst>
          </p:cNvPr>
          <p:cNvPicPr>
            <a:picLocks noChangeAspect="1"/>
          </p:cNvPicPr>
          <p:nvPr/>
        </p:nvPicPr>
        <p:blipFill>
          <a:blip r:embed="rId3"/>
          <a:stretch>
            <a:fillRect/>
          </a:stretch>
        </p:blipFill>
        <p:spPr>
          <a:xfrm>
            <a:off x="9435190" y="3617037"/>
            <a:ext cx="2666675" cy="2552816"/>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C18C486-A303-C766-6C94-5B2C34D8E665}"/>
              </a:ext>
            </a:extLst>
          </p:cNvPr>
          <p:cNvPicPr>
            <a:picLocks noChangeAspect="1"/>
          </p:cNvPicPr>
          <p:nvPr/>
        </p:nvPicPr>
        <p:blipFill>
          <a:blip r:embed="rId4"/>
          <a:stretch>
            <a:fillRect/>
          </a:stretch>
        </p:blipFill>
        <p:spPr>
          <a:xfrm>
            <a:off x="8594741" y="35719"/>
            <a:ext cx="3554829" cy="3097509"/>
          </a:xfrm>
          <a:prstGeom prst="rect">
            <a:avLst/>
          </a:prstGeom>
          <a:ln>
            <a:solidFill>
              <a:schemeClr val="accent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DEAE41C-9F5D-B5FD-3AF8-789003FBDC05}"/>
              </a:ext>
            </a:extLst>
          </p:cNvPr>
          <p:cNvPicPr>
            <a:picLocks noChangeAspect="1"/>
          </p:cNvPicPr>
          <p:nvPr/>
        </p:nvPicPr>
        <p:blipFill>
          <a:blip r:embed="rId5"/>
          <a:stretch>
            <a:fillRect/>
          </a:stretch>
        </p:blipFill>
        <p:spPr>
          <a:xfrm>
            <a:off x="6499951" y="3617037"/>
            <a:ext cx="2820451" cy="2552816"/>
          </a:xfrm>
          <a:prstGeom prst="rect">
            <a:avLst/>
          </a:prstGeom>
          <a:ln>
            <a:solidFill>
              <a:schemeClr val="accent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93780FC-0CE7-F477-B298-FA0ED7A6A8CF}"/>
              </a:ext>
            </a:extLst>
          </p:cNvPr>
          <p:cNvSpPr txBox="1"/>
          <p:nvPr/>
        </p:nvSpPr>
        <p:spPr>
          <a:xfrm>
            <a:off x="385298" y="2198570"/>
            <a:ext cx="8836265" cy="1594781"/>
          </a:xfrm>
          <a:prstGeom prst="rect">
            <a:avLst/>
          </a:prstGeom>
        </p:spPr>
        <p:txBody>
          <a:bodyPr vert="horz" lIns="91440" tIns="45720" rIns="91440" bIns="45720" rtlCol="0" anchor="ctr">
            <a:noAutofit/>
          </a:bodyPr>
          <a:lstStyle>
            <a:defPPr>
              <a:defRPr lang="en-US"/>
            </a:defPPr>
            <a:lvl1pPr marL="228600" indent="-228600" algn="just" defTabSz="914400">
              <a:lnSpc>
                <a:spcPct val="90000"/>
              </a:lnSpc>
              <a:spcBef>
                <a:spcPts val="1000"/>
              </a:spcBef>
              <a:buClr>
                <a:schemeClr val="accent4"/>
              </a:buClr>
              <a:buFont typeface="Arial" panose="020B0604020202020204" pitchFamily="34" charset="0"/>
              <a:buChar char="•"/>
              <a:defRPr sz="1000" b="1" i="0">
                <a:solidFill>
                  <a:srgbClr val="00B050"/>
                </a:solidFill>
                <a:latin typeface="Cambria"/>
                <a:ea typeface="Cambria"/>
                <a:cs typeface="Times New Roman"/>
              </a:defRPr>
            </a:lvl1pPr>
            <a:lvl2pPr marL="502920" lvl="1" indent="-228600" algn="just" defTabSz="914400">
              <a:lnSpc>
                <a:spcPct val="90000"/>
              </a:lnSpc>
              <a:spcBef>
                <a:spcPts val="500"/>
              </a:spcBef>
              <a:buClr>
                <a:schemeClr val="accent4"/>
              </a:buClr>
              <a:buFont typeface="Arial" panose="020B0604020202020204" pitchFamily="34" charset="0"/>
              <a:buChar char="•"/>
              <a:defRPr sz="1000" b="1" i="0">
                <a:latin typeface="Cambria"/>
                <a:ea typeface="Cambria"/>
                <a:cs typeface="Times New Roman"/>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lgn="l">
              <a:lnSpc>
                <a:spcPct val="100000"/>
              </a:lnSpc>
              <a:spcBef>
                <a:spcPts val="100"/>
              </a:spcBef>
              <a:buNone/>
            </a:pPr>
            <a:r>
              <a:rPr lang="en-US" altLang="en-US" sz="900">
                <a:solidFill>
                  <a:schemeClr val="tx1"/>
                </a:solidFill>
              </a:rPr>
              <a:t>Accuracy</a:t>
            </a:r>
            <a:r>
              <a:rPr lang="en-US" altLang="en-US" sz="900" b="0">
                <a:solidFill>
                  <a:schemeClr val="tx1"/>
                </a:solidFill>
              </a:rPr>
              <a:t>: The proportion of correctly classified instances. In this case, the accuracy is around 0.738, i.e. 73.8%. </a:t>
            </a:r>
          </a:p>
          <a:p>
            <a:pPr marL="0" indent="0" algn="l">
              <a:lnSpc>
                <a:spcPct val="100000"/>
              </a:lnSpc>
              <a:spcBef>
                <a:spcPts val="100"/>
              </a:spcBef>
              <a:buNone/>
            </a:pPr>
            <a:r>
              <a:rPr lang="en-US" altLang="en-US" sz="900" b="0">
                <a:solidFill>
                  <a:schemeClr val="tx1"/>
                </a:solidFill>
              </a:rPr>
              <a:t>Is important when classes are balanced, and False Positives and False Negatives carry similar consequences.</a:t>
            </a:r>
          </a:p>
          <a:p>
            <a:pPr marL="0" indent="0" algn="l">
              <a:lnSpc>
                <a:spcPct val="100000"/>
              </a:lnSpc>
              <a:spcBef>
                <a:spcPts val="100"/>
              </a:spcBef>
              <a:buNone/>
            </a:pPr>
            <a:r>
              <a:rPr lang="en-US" altLang="en-US" sz="900">
                <a:solidFill>
                  <a:schemeClr val="tx1"/>
                </a:solidFill>
              </a:rPr>
              <a:t>Precision</a:t>
            </a:r>
            <a:r>
              <a:rPr lang="en-US" altLang="en-US" sz="900" b="0">
                <a:solidFill>
                  <a:schemeClr val="tx1"/>
                </a:solidFill>
              </a:rPr>
              <a:t>: </a:t>
            </a:r>
            <a:r>
              <a:rPr lang="en-US" sz="900" b="0">
                <a:solidFill>
                  <a:schemeClr val="tx1"/>
                </a:solidFill>
              </a:rPr>
              <a:t>Precision measures how many of the instances predicted as positive are actually positive. </a:t>
            </a:r>
          </a:p>
          <a:p>
            <a:pPr marL="0" indent="0" algn="l">
              <a:lnSpc>
                <a:spcPct val="100000"/>
              </a:lnSpc>
              <a:spcBef>
                <a:spcPts val="100"/>
              </a:spcBef>
              <a:buNone/>
            </a:pPr>
            <a:r>
              <a:rPr lang="en-US" altLang="en-US" sz="900" b="0">
                <a:solidFill>
                  <a:schemeClr val="tx1"/>
                </a:solidFill>
              </a:rPr>
              <a:t>It's around 0.706 i.e. 70.6% Is important when False Positive is more critical,</a:t>
            </a:r>
          </a:p>
          <a:p>
            <a:pPr marL="0" indent="0" algn="l">
              <a:lnSpc>
                <a:spcPct val="100000"/>
              </a:lnSpc>
              <a:spcBef>
                <a:spcPts val="100"/>
              </a:spcBef>
              <a:buNone/>
            </a:pPr>
            <a:r>
              <a:rPr lang="en-US" altLang="en-US" sz="900">
                <a:solidFill>
                  <a:schemeClr val="tx1"/>
                </a:solidFill>
              </a:rPr>
              <a:t>Recall</a:t>
            </a:r>
            <a:r>
              <a:rPr lang="en-US" altLang="en-US" sz="900" b="0">
                <a:solidFill>
                  <a:schemeClr val="tx1"/>
                </a:solidFill>
              </a:rPr>
              <a:t>: </a:t>
            </a:r>
            <a:r>
              <a:rPr lang="en-US" sz="900" b="0">
                <a:solidFill>
                  <a:schemeClr val="tx1"/>
                </a:solidFill>
              </a:rPr>
              <a:t>Recall quantifies the proportion of actual positive instances correctly identified by the model. </a:t>
            </a:r>
          </a:p>
          <a:p>
            <a:pPr marL="0" indent="0" algn="l">
              <a:lnSpc>
                <a:spcPct val="100000"/>
              </a:lnSpc>
              <a:spcBef>
                <a:spcPts val="100"/>
              </a:spcBef>
              <a:buNone/>
            </a:pPr>
            <a:r>
              <a:rPr lang="en-US" altLang="en-US" sz="900" b="0">
                <a:solidFill>
                  <a:schemeClr val="tx1"/>
                </a:solidFill>
              </a:rPr>
              <a:t>It's around 0.736 i.e. 73.6% Is important when False Negatives are more critical e.g. Medical diagnosis</a:t>
            </a:r>
          </a:p>
          <a:p>
            <a:pPr marL="0" indent="0" algn="l">
              <a:lnSpc>
                <a:spcPct val="100000"/>
              </a:lnSpc>
              <a:spcBef>
                <a:spcPts val="100"/>
              </a:spcBef>
              <a:buNone/>
            </a:pPr>
            <a:r>
              <a:rPr lang="en-US" altLang="en-US" sz="900">
                <a:solidFill>
                  <a:schemeClr val="tx1"/>
                </a:solidFill>
              </a:rPr>
              <a:t>F1-score</a:t>
            </a:r>
            <a:r>
              <a:rPr lang="en-US" altLang="en-US" sz="900" b="0">
                <a:solidFill>
                  <a:schemeClr val="tx1"/>
                </a:solidFill>
              </a:rPr>
              <a:t>: The harmonic mean of precision and recall, providing a balance between the two. </a:t>
            </a:r>
          </a:p>
          <a:p>
            <a:pPr marL="0" indent="0" algn="l">
              <a:lnSpc>
                <a:spcPct val="100000"/>
              </a:lnSpc>
              <a:spcBef>
                <a:spcPts val="100"/>
              </a:spcBef>
              <a:buNone/>
            </a:pPr>
            <a:r>
              <a:rPr lang="en-US" altLang="en-US" sz="900" b="0">
                <a:solidFill>
                  <a:schemeClr val="tx1"/>
                </a:solidFill>
              </a:rPr>
              <a:t>It's around 0.721 i.e. 72.1% Is more important when dataset is unbalanced. However, for a nearly balanced data in our project, so, it’s not crucial here. </a:t>
            </a:r>
          </a:p>
          <a:p>
            <a:pPr marL="0" indent="0" algn="l">
              <a:lnSpc>
                <a:spcPct val="100000"/>
              </a:lnSpc>
              <a:spcBef>
                <a:spcPts val="100"/>
              </a:spcBef>
              <a:buNone/>
            </a:pPr>
            <a:r>
              <a:rPr lang="en-US" altLang="en-US" sz="900">
                <a:solidFill>
                  <a:schemeClr val="tx1"/>
                </a:solidFill>
              </a:rPr>
              <a:t>AUC (Area Under the ROC Curve): </a:t>
            </a:r>
            <a:r>
              <a:rPr lang="en-US" altLang="en-US" sz="900" b="0">
                <a:solidFill>
                  <a:schemeClr val="tx1"/>
                </a:solidFill>
              </a:rPr>
              <a:t>A measure of the model's ability to distinguish between positive and negative classes. </a:t>
            </a:r>
          </a:p>
          <a:p>
            <a:pPr marL="0" indent="0" algn="l">
              <a:lnSpc>
                <a:spcPct val="100000"/>
              </a:lnSpc>
              <a:spcBef>
                <a:spcPts val="100"/>
              </a:spcBef>
              <a:buNone/>
            </a:pPr>
            <a:r>
              <a:rPr lang="en-US" altLang="en-US" sz="900" b="0">
                <a:solidFill>
                  <a:schemeClr val="tx1"/>
                </a:solidFill>
              </a:rPr>
              <a:t>It's around </a:t>
            </a:r>
            <a:r>
              <a:rPr lang="en-US" altLang="en-US" sz="900">
                <a:solidFill>
                  <a:schemeClr val="tx1"/>
                </a:solidFill>
              </a:rPr>
              <a:t>0.815 i.e. 81.5%</a:t>
            </a:r>
          </a:p>
        </p:txBody>
      </p:sp>
      <p:sp>
        <p:nvSpPr>
          <p:cNvPr id="17" name="TextBox 16">
            <a:extLst>
              <a:ext uri="{FF2B5EF4-FFF2-40B4-BE49-F238E27FC236}">
                <a16:creationId xmlns:a16="http://schemas.microsoft.com/office/drawing/2014/main" id="{8CF35719-5223-E5A4-4B5B-C8A1AF988CA3}"/>
              </a:ext>
            </a:extLst>
          </p:cNvPr>
          <p:cNvSpPr txBox="1"/>
          <p:nvPr/>
        </p:nvSpPr>
        <p:spPr>
          <a:xfrm>
            <a:off x="9692640" y="3304603"/>
            <a:ext cx="1895929" cy="45719"/>
          </a:xfrm>
          <a:prstGeom prst="rect">
            <a:avLst/>
          </a:prstGeom>
        </p:spPr>
        <p:txBody>
          <a:bodyPr vert="horz" lIns="91440" tIns="45720" rIns="91440" bIns="45720" rtlCol="0" anchor="ctr">
            <a:noAutofit/>
          </a:bodyPr>
          <a:lstStyle>
            <a:defPPr>
              <a:defRPr lang="en-US"/>
            </a:defPPr>
            <a:lvl1pPr marL="228600" indent="-228600" algn="just" defTabSz="914400">
              <a:lnSpc>
                <a:spcPct val="90000"/>
              </a:lnSpc>
              <a:spcBef>
                <a:spcPts val="1000"/>
              </a:spcBef>
              <a:buClr>
                <a:schemeClr val="accent4"/>
              </a:buClr>
              <a:buFont typeface="Arial" panose="020B0604020202020204" pitchFamily="34" charset="0"/>
              <a:buChar char="•"/>
              <a:defRPr sz="1000" b="1" i="0">
                <a:solidFill>
                  <a:srgbClr val="00B050"/>
                </a:solidFill>
                <a:latin typeface="Cambria"/>
                <a:ea typeface="Cambria"/>
                <a:cs typeface="Times New Roman"/>
              </a:defRPr>
            </a:lvl1pPr>
            <a:lvl2pPr marL="502920" lvl="1" indent="-228600" algn="just" defTabSz="914400">
              <a:lnSpc>
                <a:spcPct val="90000"/>
              </a:lnSpc>
              <a:spcBef>
                <a:spcPts val="500"/>
              </a:spcBef>
              <a:buClr>
                <a:schemeClr val="accent4"/>
              </a:buClr>
              <a:buFont typeface="Arial" panose="020B0604020202020204" pitchFamily="34" charset="0"/>
              <a:buChar char="•"/>
              <a:defRPr sz="1000" b="1" i="0">
                <a:latin typeface="Cambria"/>
                <a:ea typeface="Cambria"/>
                <a:cs typeface="Times New Roman"/>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lgn="l">
              <a:buNone/>
            </a:pPr>
            <a:r>
              <a:rPr lang="en-US" altLang="en-US">
                <a:solidFill>
                  <a:schemeClr val="tx1">
                    <a:lumMod val="50000"/>
                  </a:schemeClr>
                </a:solidFill>
              </a:rPr>
              <a:t>Fig: ROC Curve by SVM </a:t>
            </a:r>
          </a:p>
        </p:txBody>
      </p:sp>
      <p:sp>
        <p:nvSpPr>
          <p:cNvPr id="24" name="TextBox 23">
            <a:extLst>
              <a:ext uri="{FF2B5EF4-FFF2-40B4-BE49-F238E27FC236}">
                <a16:creationId xmlns:a16="http://schemas.microsoft.com/office/drawing/2014/main" id="{3EFA18F9-E54C-B145-9ECD-FB4CD0843F77}"/>
              </a:ext>
            </a:extLst>
          </p:cNvPr>
          <p:cNvSpPr txBox="1"/>
          <p:nvPr/>
        </p:nvSpPr>
        <p:spPr>
          <a:xfrm>
            <a:off x="385298" y="1950304"/>
            <a:ext cx="1622935" cy="246221"/>
          </a:xfrm>
          <a:prstGeom prst="rect">
            <a:avLst/>
          </a:prstGeom>
          <a:noFill/>
        </p:spPr>
        <p:txBody>
          <a:bodyPr wrap="square">
            <a:spAutoFit/>
          </a:bodyPr>
          <a:lstStyle/>
          <a:p>
            <a:pPr marL="0" indent="0">
              <a:buNone/>
            </a:pPr>
            <a:r>
              <a:rPr lang="en-US" altLang="en-US" sz="1000" b="1">
                <a:solidFill>
                  <a:srgbClr val="00B050"/>
                </a:solidFill>
                <a:latin typeface="Cambria"/>
                <a:cs typeface="Times New Roman"/>
              </a:rPr>
              <a:t>Performance Metrics:</a:t>
            </a:r>
          </a:p>
        </p:txBody>
      </p:sp>
      <p:sp>
        <p:nvSpPr>
          <p:cNvPr id="28" name="TextBox 27">
            <a:extLst>
              <a:ext uri="{FF2B5EF4-FFF2-40B4-BE49-F238E27FC236}">
                <a16:creationId xmlns:a16="http://schemas.microsoft.com/office/drawing/2014/main" id="{4ED5E6E2-0527-098A-B2A2-2D081307E051}"/>
              </a:ext>
            </a:extLst>
          </p:cNvPr>
          <p:cNvSpPr txBox="1"/>
          <p:nvPr/>
        </p:nvSpPr>
        <p:spPr>
          <a:xfrm>
            <a:off x="355017" y="672574"/>
            <a:ext cx="7907454" cy="523220"/>
          </a:xfrm>
          <a:prstGeom prst="rect">
            <a:avLst/>
          </a:prstGeom>
          <a:noFill/>
        </p:spPr>
        <p:txBody>
          <a:bodyPr wrap="square">
            <a:spAutoFit/>
          </a:bodyPr>
          <a:lstStyle/>
          <a:p>
            <a:r>
              <a:rPr lang="en-US" sz="1000" b="1">
                <a:solidFill>
                  <a:srgbClr val="00B050"/>
                </a:solidFill>
                <a:latin typeface="Cambria" panose="02040503050406030204" pitchFamily="18" charset="0"/>
                <a:cs typeface="Times New Roman"/>
              </a:rPr>
              <a:t>Receiver Operating Characteristic (ROC) </a:t>
            </a:r>
            <a:r>
              <a:rPr lang="en-US" sz="900">
                <a:latin typeface="Cambria" panose="02040503050406030204" pitchFamily="18" charset="0"/>
              </a:rPr>
              <a:t>curve is a graphical representation of a binary classifier's performance at various classification thresholds. It illustrates the trade-off between </a:t>
            </a:r>
            <a:r>
              <a:rPr lang="en-US" sz="900" b="1">
                <a:latin typeface="Cambria" panose="02040503050406030204" pitchFamily="18" charset="0"/>
              </a:rPr>
              <a:t>True Positive Rate (TPR)</a:t>
            </a:r>
            <a:r>
              <a:rPr lang="en-US" sz="900">
                <a:latin typeface="Cambria" panose="02040503050406030204" pitchFamily="18" charset="0"/>
              </a:rPr>
              <a:t> and </a:t>
            </a:r>
            <a:r>
              <a:rPr lang="en-US" sz="900" b="1">
                <a:latin typeface="Cambria" panose="02040503050406030204" pitchFamily="18" charset="0"/>
              </a:rPr>
              <a:t>False Positive Rate (FPR)</a:t>
            </a:r>
            <a:r>
              <a:rPr lang="en-US" sz="900">
                <a:latin typeface="Cambria" panose="02040503050406030204" pitchFamily="18" charset="0"/>
              </a:rPr>
              <a:t> as the decision threshold changes</a:t>
            </a:r>
            <a:endParaRPr lang="en-US" sz="900" b="1">
              <a:solidFill>
                <a:srgbClr val="00B050"/>
              </a:solidFill>
              <a:latin typeface="Cambria" panose="02040503050406030204" pitchFamily="18" charset="0"/>
              <a:cs typeface="Times New Roman"/>
            </a:endParaRPr>
          </a:p>
          <a:p>
            <a:pPr>
              <a:buFont typeface="Arial" panose="020B0604020202020204" pitchFamily="34" charset="0"/>
              <a:buChar char="•"/>
            </a:pPr>
            <a:endParaRPr lang="en-US" sz="900" b="1">
              <a:latin typeface="Cambria" panose="02040503050406030204" pitchFamily="18" charset="0"/>
            </a:endParaRPr>
          </a:p>
        </p:txBody>
      </p:sp>
      <p:sp>
        <p:nvSpPr>
          <p:cNvPr id="30" name="TextBox 29">
            <a:extLst>
              <a:ext uri="{FF2B5EF4-FFF2-40B4-BE49-F238E27FC236}">
                <a16:creationId xmlns:a16="http://schemas.microsoft.com/office/drawing/2014/main" id="{CAC24B1A-4A75-6A39-1E1B-13EF3D941800}"/>
              </a:ext>
            </a:extLst>
          </p:cNvPr>
          <p:cNvSpPr txBox="1"/>
          <p:nvPr/>
        </p:nvSpPr>
        <p:spPr>
          <a:xfrm>
            <a:off x="681278" y="3797440"/>
            <a:ext cx="6136274" cy="507831"/>
          </a:xfrm>
          <a:prstGeom prst="rect">
            <a:avLst/>
          </a:prstGeom>
          <a:noFill/>
        </p:spPr>
        <p:txBody>
          <a:bodyPr wrap="square">
            <a:spAutoFit/>
          </a:bodyPr>
          <a:lstStyle/>
          <a:p>
            <a:r>
              <a:rPr lang="en-US" sz="900" b="1">
                <a:latin typeface="Cambria" panose="02040503050406030204" pitchFamily="18" charset="0"/>
              </a:rPr>
              <a:t>AUC = 1    </a:t>
            </a:r>
            <a:r>
              <a:rPr lang="en-US" sz="900">
                <a:latin typeface="Cambria" panose="02040503050406030204" pitchFamily="18" charset="0"/>
              </a:rPr>
              <a:t>: </a:t>
            </a:r>
            <a:r>
              <a:rPr lang="en-US" sz="900">
                <a:solidFill>
                  <a:srgbClr val="7030A0"/>
                </a:solidFill>
                <a:latin typeface="Cambria" panose="02040503050406030204" pitchFamily="18" charset="0"/>
              </a:rPr>
              <a:t>Perfect classifier (model correctly classifies all positive and negative samples).</a:t>
            </a:r>
          </a:p>
          <a:p>
            <a:r>
              <a:rPr lang="en-US" sz="900" b="1">
                <a:latin typeface="Cambria" panose="02040503050406030204" pitchFamily="18" charset="0"/>
              </a:rPr>
              <a:t>AUC = 0.5</a:t>
            </a:r>
            <a:r>
              <a:rPr lang="en-US" sz="900">
                <a:latin typeface="Cambria" panose="02040503050406030204" pitchFamily="18" charset="0"/>
              </a:rPr>
              <a:t>: No better than random guessing (model is not able to distinguish between classes).</a:t>
            </a:r>
          </a:p>
          <a:p>
            <a:r>
              <a:rPr lang="en-US" sz="900" b="1">
                <a:latin typeface="Cambria" panose="02040503050406030204" pitchFamily="18" charset="0"/>
              </a:rPr>
              <a:t>AUC &lt; 0.5</a:t>
            </a:r>
            <a:r>
              <a:rPr lang="en-US" sz="900">
                <a:latin typeface="Cambria" panose="02040503050406030204" pitchFamily="18" charset="0"/>
              </a:rPr>
              <a:t>: The model performs worse than random guessing (e.g., consistently predicting the wrong class).</a:t>
            </a:r>
          </a:p>
        </p:txBody>
      </p:sp>
      <p:sp>
        <p:nvSpPr>
          <p:cNvPr id="32" name="TextBox 31">
            <a:extLst>
              <a:ext uri="{FF2B5EF4-FFF2-40B4-BE49-F238E27FC236}">
                <a16:creationId xmlns:a16="http://schemas.microsoft.com/office/drawing/2014/main" id="{7CD405EA-DA3B-984B-7A58-8DD436AB67DB}"/>
              </a:ext>
            </a:extLst>
          </p:cNvPr>
          <p:cNvSpPr txBox="1"/>
          <p:nvPr/>
        </p:nvSpPr>
        <p:spPr>
          <a:xfrm>
            <a:off x="6867134" y="6320791"/>
            <a:ext cx="1949571" cy="87011"/>
          </a:xfrm>
          <a:prstGeom prst="rect">
            <a:avLst/>
          </a:prstGeom>
        </p:spPr>
        <p:txBody>
          <a:bodyPr vert="horz" lIns="91440" tIns="45720" rIns="91440" bIns="45720" rtlCol="0" anchor="ctr">
            <a:noAutofit/>
          </a:bodyPr>
          <a:lstStyle>
            <a:defPPr>
              <a:defRPr lang="en-US"/>
            </a:defPPr>
            <a:lvl1pPr marL="228600" indent="-228600" algn="just" defTabSz="914400">
              <a:lnSpc>
                <a:spcPct val="90000"/>
              </a:lnSpc>
              <a:spcBef>
                <a:spcPts val="1000"/>
              </a:spcBef>
              <a:buClr>
                <a:schemeClr val="accent4"/>
              </a:buClr>
              <a:buFont typeface="Arial" panose="020B0604020202020204" pitchFamily="34" charset="0"/>
              <a:buChar char="•"/>
              <a:defRPr sz="1000" b="1" i="0">
                <a:solidFill>
                  <a:srgbClr val="00B050"/>
                </a:solidFill>
                <a:latin typeface="Cambria"/>
                <a:ea typeface="Cambria"/>
                <a:cs typeface="Times New Roman"/>
              </a:defRPr>
            </a:lvl1pPr>
            <a:lvl2pPr marL="502920" lvl="1" indent="-228600" algn="just" defTabSz="914400">
              <a:lnSpc>
                <a:spcPct val="90000"/>
              </a:lnSpc>
              <a:spcBef>
                <a:spcPts val="500"/>
              </a:spcBef>
              <a:buClr>
                <a:schemeClr val="accent4"/>
              </a:buClr>
              <a:buFont typeface="Arial" panose="020B0604020202020204" pitchFamily="34" charset="0"/>
              <a:buChar char="•"/>
              <a:defRPr sz="1000" b="1" i="0">
                <a:latin typeface="Cambria"/>
                <a:ea typeface="Cambria"/>
                <a:cs typeface="Times New Roman"/>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lgn="l">
              <a:buNone/>
            </a:pPr>
            <a:r>
              <a:rPr lang="en-US" altLang="en-US">
                <a:solidFill>
                  <a:schemeClr val="tx1">
                    <a:lumMod val="50000"/>
                  </a:schemeClr>
                </a:solidFill>
              </a:rPr>
              <a:t>Fig: Confusion Matrix by SVM</a:t>
            </a:r>
          </a:p>
        </p:txBody>
      </p:sp>
      <p:sp>
        <p:nvSpPr>
          <p:cNvPr id="33" name="TextBox 32">
            <a:extLst>
              <a:ext uri="{FF2B5EF4-FFF2-40B4-BE49-F238E27FC236}">
                <a16:creationId xmlns:a16="http://schemas.microsoft.com/office/drawing/2014/main" id="{9640F022-A8F2-9294-400D-7A23023B4612}"/>
              </a:ext>
            </a:extLst>
          </p:cNvPr>
          <p:cNvSpPr txBox="1"/>
          <p:nvPr/>
        </p:nvSpPr>
        <p:spPr>
          <a:xfrm>
            <a:off x="9826344" y="6333486"/>
            <a:ext cx="2116515" cy="45719"/>
          </a:xfrm>
          <a:prstGeom prst="rect">
            <a:avLst/>
          </a:prstGeom>
        </p:spPr>
        <p:txBody>
          <a:bodyPr vert="horz" lIns="91440" tIns="45720" rIns="91440" bIns="45720" rtlCol="0" anchor="ctr">
            <a:noAutofit/>
          </a:bodyPr>
          <a:lstStyle>
            <a:defPPr>
              <a:defRPr lang="en-US"/>
            </a:defPPr>
            <a:lvl1pPr marL="228600" indent="-228600" algn="just" defTabSz="914400">
              <a:lnSpc>
                <a:spcPct val="90000"/>
              </a:lnSpc>
              <a:spcBef>
                <a:spcPts val="1000"/>
              </a:spcBef>
              <a:buClr>
                <a:schemeClr val="accent4"/>
              </a:buClr>
              <a:buFont typeface="Arial" panose="020B0604020202020204" pitchFamily="34" charset="0"/>
              <a:buChar char="•"/>
              <a:defRPr sz="1000" b="1" i="0">
                <a:solidFill>
                  <a:srgbClr val="00B050"/>
                </a:solidFill>
                <a:latin typeface="Cambria"/>
                <a:ea typeface="Cambria"/>
                <a:cs typeface="Times New Roman"/>
              </a:defRPr>
            </a:lvl1pPr>
            <a:lvl2pPr marL="502920" lvl="1" indent="-228600" algn="just" defTabSz="914400">
              <a:lnSpc>
                <a:spcPct val="90000"/>
              </a:lnSpc>
              <a:spcBef>
                <a:spcPts val="500"/>
              </a:spcBef>
              <a:buClr>
                <a:schemeClr val="accent4"/>
              </a:buClr>
              <a:buFont typeface="Arial" panose="020B0604020202020204" pitchFamily="34" charset="0"/>
              <a:buChar char="•"/>
              <a:defRPr sz="1000" b="1" i="0">
                <a:latin typeface="Cambria"/>
                <a:ea typeface="Cambria"/>
                <a:cs typeface="Times New Roman"/>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lgn="ctr">
              <a:buNone/>
            </a:pPr>
            <a:r>
              <a:rPr lang="en-US" altLang="en-US">
                <a:solidFill>
                  <a:schemeClr val="tx1">
                    <a:lumMod val="50000"/>
                  </a:schemeClr>
                </a:solidFill>
              </a:rPr>
              <a:t>Fig: Performance Metric Results</a:t>
            </a:r>
          </a:p>
        </p:txBody>
      </p:sp>
      <p:sp>
        <p:nvSpPr>
          <p:cNvPr id="35" name="TextBox 34">
            <a:extLst>
              <a:ext uri="{FF2B5EF4-FFF2-40B4-BE49-F238E27FC236}">
                <a16:creationId xmlns:a16="http://schemas.microsoft.com/office/drawing/2014/main" id="{FF51FD85-0E75-9139-667F-2D7A81042D7C}"/>
              </a:ext>
            </a:extLst>
          </p:cNvPr>
          <p:cNvSpPr txBox="1"/>
          <p:nvPr/>
        </p:nvSpPr>
        <p:spPr>
          <a:xfrm>
            <a:off x="355016" y="1061762"/>
            <a:ext cx="7107476" cy="938719"/>
          </a:xfrm>
          <a:prstGeom prst="rect">
            <a:avLst/>
          </a:prstGeom>
          <a:noFill/>
        </p:spPr>
        <p:txBody>
          <a:bodyPr wrap="square">
            <a:spAutoFit/>
          </a:bodyPr>
          <a:lstStyle/>
          <a:p>
            <a:r>
              <a:rPr lang="en-US" sz="1000" b="1">
                <a:solidFill>
                  <a:srgbClr val="00B050"/>
                </a:solidFill>
                <a:latin typeface="Cambria" panose="02040503050406030204" pitchFamily="18" charset="0"/>
                <a:cs typeface="Times New Roman"/>
              </a:rPr>
              <a:t>ROC Curve represent:</a:t>
            </a:r>
          </a:p>
          <a:p>
            <a:pPr marL="171450" indent="-171450">
              <a:buFont typeface="Arial" panose="020B0604020202020204" pitchFamily="34" charset="0"/>
              <a:buChar char="•"/>
            </a:pPr>
            <a:r>
              <a:rPr lang="en-US" sz="900" b="1">
                <a:latin typeface="Cambria" panose="02040503050406030204" pitchFamily="18" charset="0"/>
              </a:rPr>
              <a:t>X-axis</a:t>
            </a:r>
            <a:r>
              <a:rPr lang="en-US" sz="900">
                <a:latin typeface="Cambria" panose="02040503050406030204" pitchFamily="18" charset="0"/>
              </a:rPr>
              <a:t>: False Positive Rate (FPR) Incorrectly predicted positive cases</a:t>
            </a:r>
          </a:p>
          <a:p>
            <a:pPr marL="171450" indent="-171450">
              <a:buFont typeface="Arial" panose="020B0604020202020204" pitchFamily="34" charset="0"/>
              <a:buChar char="•"/>
            </a:pPr>
            <a:r>
              <a:rPr lang="en-US" sz="900" b="1">
                <a:latin typeface="Cambria" panose="02040503050406030204" pitchFamily="18" charset="0"/>
              </a:rPr>
              <a:t>Y-axis</a:t>
            </a:r>
            <a:r>
              <a:rPr lang="en-US" sz="900">
                <a:latin typeface="Cambria" panose="02040503050406030204" pitchFamily="18" charset="0"/>
              </a:rPr>
              <a:t>: True Positive Rate (TPR)  Correctly predicted negative cases</a:t>
            </a:r>
          </a:p>
          <a:p>
            <a:pPr marL="171450" indent="-171450">
              <a:buFont typeface="Arial" panose="020B0604020202020204" pitchFamily="34" charset="0"/>
              <a:buChar char="•"/>
            </a:pPr>
            <a:r>
              <a:rPr lang="en-US" sz="900" b="1">
                <a:latin typeface="Cambria" panose="02040503050406030204" pitchFamily="18" charset="0"/>
              </a:rPr>
              <a:t>Curve: </a:t>
            </a:r>
            <a:r>
              <a:rPr lang="en-US" sz="900"/>
              <a:t>The ROC curve will be a vertical line starting from (0,0) and rising directly to (0,1)</a:t>
            </a:r>
            <a:endParaRPr lang="en-US" sz="900" b="1">
              <a:latin typeface="Cambria" panose="02040503050406030204" pitchFamily="18" charset="0"/>
            </a:endParaRPr>
          </a:p>
          <a:p>
            <a:pPr marL="171450" indent="-171450">
              <a:buFont typeface="Arial" panose="020B0604020202020204" pitchFamily="34" charset="0"/>
              <a:buChar char="•"/>
            </a:pPr>
            <a:r>
              <a:rPr lang="en-US" sz="900" b="1">
                <a:latin typeface="Cambria" panose="02040503050406030204" pitchFamily="18" charset="0"/>
              </a:rPr>
              <a:t>Diagonal Line (Random Classifier)</a:t>
            </a:r>
          </a:p>
          <a:p>
            <a:pPr marL="171450" indent="-171450">
              <a:buFont typeface="Arial" panose="020B0604020202020204" pitchFamily="34" charset="0"/>
              <a:buChar char="•"/>
            </a:pPr>
            <a:r>
              <a:rPr lang="en-US" sz="900" b="1">
                <a:latin typeface="Cambria" panose="02040503050406030204" pitchFamily="18" charset="0"/>
              </a:rPr>
              <a:t>Top-Left Corner (Perfect Classifier)</a:t>
            </a:r>
          </a:p>
        </p:txBody>
      </p:sp>
      <p:pic>
        <p:nvPicPr>
          <p:cNvPr id="36" name="Picture 35">
            <a:extLst>
              <a:ext uri="{FF2B5EF4-FFF2-40B4-BE49-F238E27FC236}">
                <a16:creationId xmlns:a16="http://schemas.microsoft.com/office/drawing/2014/main" id="{65AFF057-B95A-8DDF-E19D-D77959F5F8B1}"/>
              </a:ext>
            </a:extLst>
          </p:cNvPr>
          <p:cNvPicPr>
            <a:picLocks noChangeAspect="1"/>
          </p:cNvPicPr>
          <p:nvPr/>
        </p:nvPicPr>
        <p:blipFill>
          <a:blip r:embed="rId6"/>
          <a:stretch>
            <a:fillRect/>
          </a:stretch>
        </p:blipFill>
        <p:spPr>
          <a:xfrm>
            <a:off x="7532601" y="1754280"/>
            <a:ext cx="786344" cy="262115"/>
          </a:xfrm>
          <a:prstGeom prst="rect">
            <a:avLst/>
          </a:prstGeom>
        </p:spPr>
      </p:pic>
      <p:pic>
        <p:nvPicPr>
          <p:cNvPr id="37" name="Picture 36">
            <a:extLst>
              <a:ext uri="{FF2B5EF4-FFF2-40B4-BE49-F238E27FC236}">
                <a16:creationId xmlns:a16="http://schemas.microsoft.com/office/drawing/2014/main" id="{D95D4B65-98F4-AE87-220F-D891700C0493}"/>
              </a:ext>
            </a:extLst>
          </p:cNvPr>
          <p:cNvPicPr>
            <a:picLocks noChangeAspect="1"/>
          </p:cNvPicPr>
          <p:nvPr/>
        </p:nvPicPr>
        <p:blipFill>
          <a:blip r:embed="rId7"/>
          <a:stretch>
            <a:fillRect/>
          </a:stretch>
        </p:blipFill>
        <p:spPr>
          <a:xfrm>
            <a:off x="7535956" y="1163207"/>
            <a:ext cx="796623" cy="262115"/>
          </a:xfrm>
          <a:prstGeom prst="rect">
            <a:avLst/>
          </a:prstGeom>
        </p:spPr>
      </p:pic>
      <p:sp>
        <p:nvSpPr>
          <p:cNvPr id="39" name="TextBox 38">
            <a:extLst>
              <a:ext uri="{FF2B5EF4-FFF2-40B4-BE49-F238E27FC236}">
                <a16:creationId xmlns:a16="http://schemas.microsoft.com/office/drawing/2014/main" id="{1093E43A-D1F4-08B2-56ED-DF6411B64A23}"/>
              </a:ext>
            </a:extLst>
          </p:cNvPr>
          <p:cNvSpPr txBox="1"/>
          <p:nvPr/>
        </p:nvSpPr>
        <p:spPr>
          <a:xfrm>
            <a:off x="355016" y="391681"/>
            <a:ext cx="8445357" cy="246221"/>
          </a:xfrm>
          <a:prstGeom prst="rect">
            <a:avLst/>
          </a:prstGeom>
          <a:noFill/>
        </p:spPr>
        <p:txBody>
          <a:bodyPr wrap="square">
            <a:spAutoFit/>
          </a:bodyPr>
          <a:lstStyle/>
          <a:p>
            <a:r>
              <a:rPr lang="en-US" sz="1000" b="1">
                <a:solidFill>
                  <a:srgbClr val="00B050"/>
                </a:solidFill>
                <a:latin typeface="Cambria" panose="02040503050406030204" pitchFamily="18" charset="0"/>
                <a:cs typeface="Times New Roman"/>
              </a:rPr>
              <a:t>Support Vector Machine (SVM) </a:t>
            </a:r>
            <a:r>
              <a:rPr lang="en-US" sz="900">
                <a:latin typeface="Cambria" panose="02040503050406030204" pitchFamily="18" charset="0"/>
              </a:rPr>
              <a:t>is a supervised ML algorithm primarily used for </a:t>
            </a:r>
            <a:r>
              <a:rPr lang="en-US" sz="900" b="1">
                <a:latin typeface="Cambria" panose="02040503050406030204" pitchFamily="18" charset="0"/>
              </a:rPr>
              <a:t>classification</a:t>
            </a:r>
            <a:r>
              <a:rPr lang="en-US" sz="900">
                <a:latin typeface="Cambria" panose="02040503050406030204" pitchFamily="18" charset="0"/>
              </a:rPr>
              <a:t>, regression, and outlier detection task.</a:t>
            </a:r>
          </a:p>
        </p:txBody>
      </p:sp>
      <p:sp>
        <p:nvSpPr>
          <p:cNvPr id="41" name="TextBox 40">
            <a:extLst>
              <a:ext uri="{FF2B5EF4-FFF2-40B4-BE49-F238E27FC236}">
                <a16:creationId xmlns:a16="http://schemas.microsoft.com/office/drawing/2014/main" id="{BD21897F-10F2-821E-9ABA-0C3635F86A19}"/>
              </a:ext>
            </a:extLst>
          </p:cNvPr>
          <p:cNvSpPr txBox="1"/>
          <p:nvPr/>
        </p:nvSpPr>
        <p:spPr>
          <a:xfrm>
            <a:off x="385298" y="4995267"/>
            <a:ext cx="6114653" cy="1215717"/>
          </a:xfrm>
          <a:prstGeom prst="rect">
            <a:avLst/>
          </a:prstGeom>
          <a:noFill/>
        </p:spPr>
        <p:txBody>
          <a:bodyPr wrap="square">
            <a:spAutoFit/>
          </a:bodyPr>
          <a:lstStyle/>
          <a:p>
            <a:pPr marL="0" indent="0" defTabSz="914400">
              <a:buNone/>
            </a:pPr>
            <a:r>
              <a:rPr lang="en-US" sz="1000" b="1">
                <a:solidFill>
                  <a:srgbClr val="00B050"/>
                </a:solidFill>
                <a:latin typeface="Cambria" panose="02040503050406030204" pitchFamily="18" charset="0"/>
                <a:cs typeface="Times New Roman"/>
              </a:rPr>
              <a:t>Confusion Matrix: </a:t>
            </a:r>
            <a:r>
              <a:rPr lang="en-US" sz="900">
                <a:latin typeface="Cambria" panose="02040503050406030204" pitchFamily="18" charset="0"/>
              </a:rPr>
              <a:t>A deeper insight into the performance of a classifier beyond just accuracy. Accuracy alone may not be sufficient, especially in cases where the data is imbalanced.</a:t>
            </a:r>
            <a:endParaRPr lang="en-US" sz="900" b="1">
              <a:latin typeface="Cambria" panose="02040503050406030204" pitchFamily="18" charset="0"/>
              <a:ea typeface="Cambria"/>
              <a:cs typeface="Times New Roman"/>
            </a:endParaRPr>
          </a:p>
          <a:p>
            <a:pPr marL="274320" lvl="1" indent="0" defTabSz="914400">
              <a:buNone/>
            </a:pPr>
            <a:r>
              <a:rPr lang="en-US" sz="900" b="1">
                <a:latin typeface="Cambria" panose="02040503050406030204" pitchFamily="18" charset="0"/>
                <a:ea typeface="Cambria"/>
                <a:cs typeface="Times New Roman"/>
              </a:rPr>
              <a:t>True Positive (TP):</a:t>
            </a:r>
            <a:r>
              <a:rPr lang="en-US" sz="900">
                <a:latin typeface="Cambria" panose="02040503050406030204" pitchFamily="18" charset="0"/>
                <a:ea typeface="Cambria"/>
                <a:cs typeface="Times New Roman"/>
              </a:rPr>
              <a:t> 3391 - The model correctly predicted the positive class (1.0) for 3391 instances.</a:t>
            </a:r>
          </a:p>
          <a:p>
            <a:pPr marL="274320" lvl="1" indent="0" defTabSz="914400">
              <a:buNone/>
            </a:pPr>
            <a:r>
              <a:rPr lang="en-US" sz="900" b="1">
                <a:latin typeface="Cambria" panose="02040503050406030204" pitchFamily="18" charset="0"/>
                <a:ea typeface="Cambria"/>
                <a:cs typeface="Times New Roman"/>
              </a:rPr>
              <a:t>True Negative (TN):</a:t>
            </a:r>
            <a:r>
              <a:rPr lang="en-US" sz="900">
                <a:latin typeface="Cambria" panose="02040503050406030204" pitchFamily="18" charset="0"/>
                <a:ea typeface="Cambria"/>
                <a:cs typeface="Times New Roman"/>
              </a:rPr>
              <a:t> 4018 - The model correctly predicted the negative class (0.0) for 4018 instances.</a:t>
            </a:r>
          </a:p>
          <a:p>
            <a:pPr marL="274320" lvl="1" indent="0" defTabSz="914400">
              <a:buNone/>
            </a:pPr>
            <a:r>
              <a:rPr lang="en-US" sz="900" b="1">
                <a:latin typeface="Cambria" panose="02040503050406030204" pitchFamily="18" charset="0"/>
                <a:ea typeface="Cambria"/>
                <a:cs typeface="Times New Roman"/>
              </a:rPr>
              <a:t>False Positive (FP):</a:t>
            </a:r>
            <a:r>
              <a:rPr lang="en-US" sz="900">
                <a:latin typeface="Cambria" panose="02040503050406030204" pitchFamily="18" charset="0"/>
                <a:ea typeface="Cambria"/>
                <a:cs typeface="Times New Roman"/>
              </a:rPr>
              <a:t> 1410 - The model incorrectly predicted the positive class (1.0) when the actual class was negative (0.0). These are also known as Type I errors.</a:t>
            </a:r>
          </a:p>
          <a:p>
            <a:pPr marL="274320" lvl="1" indent="0" defTabSz="914400">
              <a:buNone/>
            </a:pPr>
            <a:r>
              <a:rPr lang="en-US" sz="900" b="1">
                <a:latin typeface="Cambria" panose="02040503050406030204" pitchFamily="18" charset="0"/>
                <a:ea typeface="Cambria"/>
                <a:cs typeface="Times New Roman"/>
              </a:rPr>
              <a:t>False Negative (FN):</a:t>
            </a:r>
            <a:r>
              <a:rPr lang="en-US" sz="900">
                <a:latin typeface="Cambria" panose="02040503050406030204" pitchFamily="18" charset="0"/>
                <a:ea typeface="Cambria"/>
                <a:cs typeface="Times New Roman"/>
              </a:rPr>
              <a:t> 1214 - The model incorrectly predicted the negative class (0.0) when the actual class was positive (1.0). These are also known as Type II errors.</a:t>
            </a:r>
          </a:p>
        </p:txBody>
      </p:sp>
    </p:spTree>
    <p:extLst>
      <p:ext uri="{BB962C8B-B14F-4D97-AF65-F5344CB8AC3E}">
        <p14:creationId xmlns:p14="http://schemas.microsoft.com/office/powerpoint/2010/main" val="422524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 Random Forest</a:t>
            </a:r>
          </a:p>
        </p:txBody>
      </p:sp>
      <p:pic>
        <p:nvPicPr>
          <p:cNvPr id="2" name="Picture 1">
            <a:extLst>
              <a:ext uri="{FF2B5EF4-FFF2-40B4-BE49-F238E27FC236}">
                <a16:creationId xmlns:a16="http://schemas.microsoft.com/office/drawing/2014/main" id="{D5BB433B-504D-A944-1E39-C47E7C4BCD0E}"/>
              </a:ext>
            </a:extLst>
          </p:cNvPr>
          <p:cNvPicPr>
            <a:picLocks noChangeAspect="1"/>
          </p:cNvPicPr>
          <p:nvPr/>
        </p:nvPicPr>
        <p:blipFill>
          <a:blip r:embed="rId2"/>
          <a:stretch>
            <a:fillRect/>
          </a:stretch>
        </p:blipFill>
        <p:spPr>
          <a:xfrm>
            <a:off x="5116062" y="4490763"/>
            <a:ext cx="4259851" cy="1882388"/>
          </a:xfrm>
          <a:prstGeom prst="rect">
            <a:avLst/>
          </a:prstGeom>
        </p:spPr>
      </p:pic>
      <p:pic>
        <p:nvPicPr>
          <p:cNvPr id="3" name="Picture 2" descr="A graph of diabetes&#10;&#10;Description automatically generated">
            <a:extLst>
              <a:ext uri="{FF2B5EF4-FFF2-40B4-BE49-F238E27FC236}">
                <a16:creationId xmlns:a16="http://schemas.microsoft.com/office/drawing/2014/main" id="{8174FE8F-F4FF-1A98-A5C8-8E1FCDD83F5E}"/>
              </a:ext>
            </a:extLst>
          </p:cNvPr>
          <p:cNvPicPr>
            <a:picLocks noChangeAspect="1"/>
          </p:cNvPicPr>
          <p:nvPr/>
        </p:nvPicPr>
        <p:blipFill>
          <a:blip r:embed="rId3"/>
          <a:stretch>
            <a:fillRect/>
          </a:stretch>
        </p:blipFill>
        <p:spPr>
          <a:xfrm>
            <a:off x="5613366" y="943275"/>
            <a:ext cx="5844695" cy="3643798"/>
          </a:xfrm>
          <a:prstGeom prst="rect">
            <a:avLst/>
          </a:prstGeom>
        </p:spPr>
      </p:pic>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contained features relevant to diabetes diagnosis and a binary target indicating the presence or absence of diabetes.</a:t>
            </a:r>
            <a:endParaRPr lang="en-US" sz="1400">
              <a:ea typeface="Calibri"/>
              <a:cs typeface="Calibri"/>
            </a:endParaRPr>
          </a:p>
          <a:p>
            <a:pPr marL="285750" indent="-285750">
              <a:buFont typeface="Arial"/>
              <a:buChar char="•"/>
            </a:pPr>
            <a:r>
              <a:rPr lang="en-US" sz="1400" b="1">
                <a:solidFill>
                  <a:srgbClr val="000000"/>
                </a:solidFill>
                <a:ea typeface="+mn-lt"/>
                <a:cs typeface="+mn-lt"/>
              </a:rPr>
              <a:t>Preprocessing: </a:t>
            </a:r>
            <a:endParaRPr lang="en-US" sz="1400">
              <a:solidFill>
                <a:srgbClr val="000000"/>
              </a:solidFill>
              <a:ea typeface="+mn-lt"/>
              <a:cs typeface="+mn-lt"/>
            </a:endParaRPr>
          </a:p>
          <a:p>
            <a:pPr marL="742939" lvl="1" indent="-285750">
              <a:buFont typeface="Arial"/>
              <a:buChar char="•"/>
            </a:pPr>
            <a:r>
              <a:rPr lang="en-US" sz="1400">
                <a:solidFill>
                  <a:srgbClr val="000000"/>
                </a:solidFill>
                <a:ea typeface="+mn-lt"/>
                <a:cs typeface="+mn-lt"/>
              </a:rPr>
              <a:t>Categorized BMI  0: &lt;=18, 1: 19-24, 2: 25-29, 3: 30-39, 4: 40+ according to CDC guidelines</a:t>
            </a:r>
            <a:endParaRPr lang="en-US" sz="1400" b="1">
              <a:solidFill>
                <a:srgbClr val="000000"/>
              </a:solidFill>
              <a:ea typeface="+mn-lt"/>
              <a:cs typeface="+mn-lt"/>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p>
          <a:p>
            <a:pPr marL="742939" lvl="1" indent="-285750">
              <a:buFont typeface="Arial"/>
              <a:buChar char="•"/>
            </a:pPr>
            <a:r>
              <a:rPr lang="en-US" sz="1400">
                <a:solidFill>
                  <a:srgbClr val="000000"/>
                </a:solidFill>
                <a:ea typeface="+mn-lt"/>
                <a:cs typeface="+mn-lt"/>
              </a:rPr>
              <a:t>Was evaluated with </a:t>
            </a:r>
            <a:r>
              <a:rPr lang="en-US" sz="1400" err="1">
                <a:solidFill>
                  <a:srgbClr val="000000"/>
                </a:solidFill>
                <a:ea typeface="+mn-lt"/>
                <a:cs typeface="+mn-lt"/>
              </a:rPr>
              <a:t>num_estimators</a:t>
            </a:r>
            <a:r>
              <a:rPr lang="en-US" sz="1400">
                <a:solidFill>
                  <a:srgbClr val="000000"/>
                </a:solidFill>
                <a:ea typeface="+mn-lt"/>
                <a:cs typeface="+mn-lt"/>
              </a:rPr>
              <a:t>=</a:t>
            </a:r>
            <a:r>
              <a:rPr lang="en-US" sz="1400" b="1">
                <a:solidFill>
                  <a:srgbClr val="000000"/>
                </a:solidFill>
                <a:ea typeface="+mn-lt"/>
                <a:cs typeface="+mn-lt"/>
              </a:rPr>
              <a:t>100</a:t>
            </a:r>
            <a:r>
              <a:rPr lang="en-US" sz="1400">
                <a:solidFill>
                  <a:srgbClr val="000000"/>
                </a:solidFill>
                <a:ea typeface="+mn-lt"/>
                <a:cs typeface="+mn-lt"/>
              </a:rPr>
              <a:t> and </a:t>
            </a:r>
            <a:r>
              <a:rPr lang="en-US" sz="1400" err="1">
                <a:solidFill>
                  <a:srgbClr val="000000"/>
                </a:solidFill>
                <a:ea typeface="+mn-lt"/>
                <a:cs typeface="+mn-lt"/>
              </a:rPr>
              <a:t>max_depth</a:t>
            </a:r>
            <a:r>
              <a:rPr lang="en-US" sz="1400">
                <a:solidFill>
                  <a:srgbClr val="000000"/>
                </a:solidFill>
                <a:ea typeface="+mn-lt"/>
                <a:cs typeface="+mn-lt"/>
              </a:rPr>
              <a:t>=</a:t>
            </a:r>
            <a:r>
              <a:rPr lang="en-US" sz="1400" b="1">
                <a:solidFill>
                  <a:srgbClr val="000000"/>
                </a:solidFill>
                <a:ea typeface="+mn-lt"/>
                <a:cs typeface="+mn-lt"/>
              </a:rPr>
              <a:t>10</a:t>
            </a:r>
            <a:r>
              <a:rPr lang="en-US" sz="1400">
                <a:solidFill>
                  <a:srgbClr val="000000"/>
                </a:solidFill>
                <a:ea typeface="+mn-lt"/>
                <a:cs typeface="+mn-lt"/>
              </a:rPr>
              <a:t> to shorten computational time and costs</a:t>
            </a:r>
            <a:endParaRPr lang="en-US" sz="1400">
              <a:ea typeface="Calibri"/>
              <a:cs typeface="Calibri"/>
            </a:endParaRP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solidFill>
                <a:srgbClr val="363D45"/>
              </a:solidFill>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a:solidFill>
                  <a:srgbClr val="000000"/>
                </a:solidFill>
                <a:ea typeface="+mn-lt"/>
                <a:cs typeface="+mn-lt"/>
              </a:rPr>
              <a:t>The highest accuracy was achieved at random state=</a:t>
            </a:r>
            <a:r>
              <a:rPr lang="en-US" sz="1400" b="1">
                <a:solidFill>
                  <a:srgbClr val="000000"/>
                </a:solidFill>
                <a:ea typeface="+mn-lt"/>
                <a:cs typeface="+mn-lt"/>
              </a:rPr>
              <a:t>13</a:t>
            </a:r>
            <a:r>
              <a:rPr lang="en-US" sz="1400">
                <a:solidFill>
                  <a:srgbClr val="000000"/>
                </a:solidFill>
                <a:ea typeface="+mn-lt"/>
                <a:cs typeface="+mn-lt"/>
              </a:rPr>
              <a:t>, with a score of </a:t>
            </a:r>
            <a:r>
              <a:rPr lang="en-US" sz="1400" b="1">
                <a:solidFill>
                  <a:srgbClr val="000000"/>
                </a:solidFill>
                <a:ea typeface="+mn-lt"/>
                <a:cs typeface="+mn-lt"/>
              </a:rPr>
              <a:t>75.59%</a:t>
            </a:r>
          </a:p>
          <a:p>
            <a:pPr marL="285750" indent="-285750">
              <a:buFont typeface="Arial"/>
              <a:buChar char="•"/>
            </a:pPr>
            <a:r>
              <a:rPr lang="en-US" sz="1400">
                <a:solidFill>
                  <a:srgbClr val="000000"/>
                </a:solidFill>
                <a:ea typeface="+mn-lt"/>
                <a:cs typeface="+mn-lt"/>
              </a:rPr>
              <a:t>Indicates </a:t>
            </a:r>
            <a:r>
              <a:rPr lang="en-US" sz="1400" b="1">
                <a:solidFill>
                  <a:srgbClr val="000000"/>
                </a:solidFill>
                <a:ea typeface="+mn-lt"/>
                <a:cs typeface="+mn-lt"/>
              </a:rPr>
              <a:t>most important features </a:t>
            </a:r>
            <a:r>
              <a:rPr lang="en-US" sz="1400">
                <a:solidFill>
                  <a:srgbClr val="000000"/>
                </a:solidFill>
                <a:ea typeface="+mn-lt"/>
                <a:cs typeface="+mn-lt"/>
              </a:rPr>
              <a:t>for having prediabetes or diabetes are: </a:t>
            </a:r>
            <a:r>
              <a:rPr lang="en-US" sz="1400" err="1">
                <a:solidFill>
                  <a:srgbClr val="000000"/>
                </a:solidFill>
                <a:ea typeface="+mn-lt"/>
                <a:cs typeface="+mn-lt"/>
              </a:rPr>
              <a:t>GenHlth</a:t>
            </a:r>
            <a:r>
              <a:rPr lang="en-US" sz="1400">
                <a:solidFill>
                  <a:srgbClr val="000000"/>
                </a:solidFill>
                <a:ea typeface="+mn-lt"/>
                <a:cs typeface="+mn-lt"/>
              </a:rPr>
              <a:t>, </a:t>
            </a:r>
            <a:r>
              <a:rPr lang="en-US" sz="1400" err="1">
                <a:solidFill>
                  <a:srgbClr val="000000"/>
                </a:solidFill>
                <a:ea typeface="+mn-lt"/>
                <a:cs typeface="+mn-lt"/>
              </a:rPr>
              <a:t>HighBP</a:t>
            </a:r>
            <a:r>
              <a:rPr lang="en-US" sz="1400">
                <a:solidFill>
                  <a:srgbClr val="000000"/>
                </a:solidFill>
                <a:ea typeface="+mn-lt"/>
                <a:cs typeface="+mn-lt"/>
              </a:rPr>
              <a:t>, Age, BMI, and </a:t>
            </a:r>
            <a:r>
              <a:rPr lang="en-US" sz="1400" err="1">
                <a:solidFill>
                  <a:srgbClr val="000000"/>
                </a:solidFill>
                <a:ea typeface="+mn-lt"/>
                <a:cs typeface="+mn-lt"/>
              </a:rPr>
              <a:t>HighChol</a:t>
            </a:r>
            <a:endParaRPr lang="en-US" sz="1400">
              <a:solidFill>
                <a:srgbClr val="000000"/>
              </a:solidFill>
              <a:ea typeface="+mn-lt"/>
              <a:cs typeface="+mn-lt"/>
            </a:endParaRPr>
          </a:p>
        </p:txBody>
      </p:sp>
    </p:spTree>
    <p:extLst>
      <p:ext uri="{BB962C8B-B14F-4D97-AF65-F5344CB8AC3E}">
        <p14:creationId xmlns:p14="http://schemas.microsoft.com/office/powerpoint/2010/main" val="3287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29B43-C2E4-4377-AB48-B1A7C952A3D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8B58D4-CC96-587E-CF47-0617FE252403}"/>
              </a:ext>
            </a:extLst>
          </p:cNvPr>
          <p:cNvSpPr>
            <a:spLocks noGrp="1"/>
          </p:cNvSpPr>
          <p:nvPr>
            <p:ph type="sldNum" sz="quarter" idx="12"/>
          </p:nvPr>
        </p:nvSpPr>
        <p:spPr/>
        <p:txBody>
          <a:bodyPr/>
          <a:lstStyle/>
          <a:p>
            <a:fld id="{4267CD5E-26CF-4249-8540-BB1D07FD4227}" type="slidenum">
              <a:rPr lang="en-US" smtClean="0"/>
              <a:t>14</a:t>
            </a:fld>
            <a:endParaRPr lang="en-US"/>
          </a:p>
        </p:txBody>
      </p:sp>
      <p:sp>
        <p:nvSpPr>
          <p:cNvPr id="8" name="Title 1">
            <a:extLst>
              <a:ext uri="{FF2B5EF4-FFF2-40B4-BE49-F238E27FC236}">
                <a16:creationId xmlns:a16="http://schemas.microsoft.com/office/drawing/2014/main" id="{3F7DC992-5D0E-4833-D8FB-35B7F7886DB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Model Overview – Decision Tree</a:t>
            </a:r>
          </a:p>
        </p:txBody>
      </p:sp>
      <p:sp>
        <p:nvSpPr>
          <p:cNvPr id="4" name="TextBox 3">
            <a:extLst>
              <a:ext uri="{FF2B5EF4-FFF2-40B4-BE49-F238E27FC236}">
                <a16:creationId xmlns:a16="http://schemas.microsoft.com/office/drawing/2014/main" id="{47FECE0A-2869-C3DA-914A-9E9D46E6EE36}"/>
              </a:ext>
            </a:extLst>
          </p:cNvPr>
          <p:cNvSpPr txBox="1"/>
          <p:nvPr/>
        </p:nvSpPr>
        <p:spPr>
          <a:xfrm>
            <a:off x="393090" y="768721"/>
            <a:ext cx="4557076" cy="5693866"/>
          </a:xfrm>
          <a:prstGeom prst="rect">
            <a:avLst/>
          </a:prstGeom>
          <a:noFill/>
        </p:spPr>
        <p:txBody>
          <a:bodyPr wrap="square">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contained features relevant to diabetes diagnosis and a binary target indicating the presence or absence of diabetes.</a:t>
            </a:r>
            <a:endParaRPr lang="en-US" sz="1400">
              <a:ea typeface="Calibri"/>
              <a:cs typeface="Calibri"/>
            </a:endParaRPr>
          </a:p>
          <a:p>
            <a:pPr marL="285750" indent="-285750">
              <a:buFont typeface="Arial"/>
              <a:buChar char="•"/>
            </a:pPr>
            <a:r>
              <a:rPr lang="en-US" sz="1400" b="1">
                <a:solidFill>
                  <a:srgbClr val="000000"/>
                </a:solidFill>
                <a:ea typeface="+mn-lt"/>
                <a:cs typeface="+mn-lt"/>
              </a:rPr>
              <a:t>Preprocessing: </a:t>
            </a:r>
            <a:endParaRPr lang="en-US" sz="1400">
              <a:solidFill>
                <a:srgbClr val="000000"/>
              </a:solidFill>
              <a:ea typeface="+mn-lt"/>
              <a:cs typeface="+mn-lt"/>
            </a:endParaRPr>
          </a:p>
          <a:p>
            <a:pPr marL="742939" lvl="1" indent="-285750">
              <a:buFont typeface="Arial"/>
              <a:buChar char="•"/>
            </a:pPr>
            <a:r>
              <a:rPr lang="en-US" sz="1400">
                <a:solidFill>
                  <a:srgbClr val="000000"/>
                </a:solidFill>
                <a:ea typeface="+mn-lt"/>
                <a:cs typeface="+mn-lt"/>
              </a:rPr>
              <a:t>Categorized BMI  0: &lt;=18, 1: 19-24, 2: 25-29, 3: 30-39, 4: 40+ according to CDC guidelines</a:t>
            </a:r>
          </a:p>
          <a:p>
            <a:pPr marL="742939" lvl="1" indent="-285750">
              <a:buFont typeface="Arial"/>
              <a:buChar char="•"/>
            </a:pPr>
            <a:r>
              <a:rPr lang="en-US" sz="1400">
                <a:solidFill>
                  <a:srgbClr val="000000"/>
                </a:solidFill>
                <a:ea typeface="+mn-lt"/>
                <a:cs typeface="+mn-lt"/>
              </a:rPr>
              <a:t>One-hot encoded categorical values </a:t>
            </a:r>
            <a:r>
              <a:rPr lang="en-US" sz="1400" err="1">
                <a:solidFill>
                  <a:srgbClr val="000000"/>
                </a:solidFill>
                <a:ea typeface="+mn-lt"/>
                <a:cs typeface="+mn-lt"/>
              </a:rPr>
              <a:t>GenHlth</a:t>
            </a:r>
            <a:r>
              <a:rPr lang="en-US" sz="1400">
                <a:solidFill>
                  <a:srgbClr val="000000"/>
                </a:solidFill>
                <a:ea typeface="+mn-lt"/>
                <a:cs typeface="+mn-lt"/>
              </a:rPr>
              <a:t>, Age, Education, BMI and Income</a:t>
            </a:r>
            <a:endParaRPr lang="en-US" sz="1400" b="1">
              <a:solidFill>
                <a:srgbClr val="000000"/>
              </a:solidFill>
              <a:ea typeface="+mn-lt"/>
              <a:cs typeface="+mn-lt"/>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p>
          <a:p>
            <a:pPr marL="742939" lvl="1" indent="-285750">
              <a:buFont typeface="Arial"/>
              <a:buChar char="•"/>
            </a:pPr>
            <a:r>
              <a:rPr lang="en-US" sz="1400">
                <a:solidFill>
                  <a:srgbClr val="000000"/>
                </a:solidFill>
                <a:ea typeface="+mn-lt"/>
                <a:cs typeface="+mn-lt"/>
              </a:rPr>
              <a:t>Was evaluated with criterion=</a:t>
            </a:r>
            <a:r>
              <a:rPr lang="en-US" sz="1400" b="1" err="1">
                <a:solidFill>
                  <a:srgbClr val="000000"/>
                </a:solidFill>
                <a:ea typeface="+mn-lt"/>
                <a:cs typeface="+mn-lt"/>
              </a:rPr>
              <a:t>gini</a:t>
            </a:r>
            <a:r>
              <a:rPr lang="en-US" sz="1400">
                <a:solidFill>
                  <a:srgbClr val="000000"/>
                </a:solidFill>
                <a:ea typeface="+mn-lt"/>
                <a:cs typeface="+mn-lt"/>
              </a:rPr>
              <a:t> and </a:t>
            </a:r>
            <a:r>
              <a:rPr lang="en-US" sz="1400" err="1">
                <a:solidFill>
                  <a:srgbClr val="000000"/>
                </a:solidFill>
                <a:ea typeface="+mn-lt"/>
                <a:cs typeface="+mn-lt"/>
              </a:rPr>
              <a:t>max_depth</a:t>
            </a:r>
            <a:r>
              <a:rPr lang="en-US" sz="1400">
                <a:solidFill>
                  <a:srgbClr val="000000"/>
                </a:solidFill>
                <a:ea typeface="+mn-lt"/>
                <a:cs typeface="+mn-lt"/>
              </a:rPr>
              <a:t>=</a:t>
            </a:r>
            <a:r>
              <a:rPr lang="en-US" sz="1400" b="1">
                <a:solidFill>
                  <a:srgbClr val="000000"/>
                </a:solidFill>
                <a:ea typeface="+mn-lt"/>
                <a:cs typeface="+mn-lt"/>
              </a:rPr>
              <a:t>10</a:t>
            </a:r>
            <a:r>
              <a:rPr lang="en-US" sz="1400">
                <a:solidFill>
                  <a:srgbClr val="000000"/>
                </a:solidFill>
                <a:ea typeface="+mn-lt"/>
                <a:cs typeface="+mn-lt"/>
              </a:rPr>
              <a:t> to shorten computational time and costs</a:t>
            </a: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with an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solidFill>
                <a:srgbClr val="363D45"/>
              </a:solidFill>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a:solidFill>
                  <a:srgbClr val="000000"/>
                </a:solidFill>
                <a:ea typeface="+mn-lt"/>
                <a:cs typeface="+mn-lt"/>
              </a:rPr>
              <a:t>The highest accuracy was achieved at random state=</a:t>
            </a:r>
            <a:r>
              <a:rPr lang="en-US" sz="1400" b="1">
                <a:solidFill>
                  <a:srgbClr val="000000"/>
                </a:solidFill>
                <a:ea typeface="+mn-lt"/>
                <a:cs typeface="+mn-lt"/>
              </a:rPr>
              <a:t>35</a:t>
            </a:r>
            <a:r>
              <a:rPr lang="en-US" sz="1400">
                <a:solidFill>
                  <a:srgbClr val="000000"/>
                </a:solidFill>
                <a:ea typeface="+mn-lt"/>
                <a:cs typeface="+mn-lt"/>
              </a:rPr>
              <a:t>, with a score of </a:t>
            </a:r>
            <a:r>
              <a:rPr lang="en-US" sz="1400" b="1">
                <a:solidFill>
                  <a:srgbClr val="000000"/>
                </a:solidFill>
                <a:ea typeface="+mn-lt"/>
                <a:cs typeface="+mn-lt"/>
              </a:rPr>
              <a:t>73.97%</a:t>
            </a:r>
          </a:p>
          <a:p>
            <a:pPr marL="285750" indent="-285750">
              <a:buFont typeface="Arial"/>
              <a:buChar char="•"/>
            </a:pPr>
            <a:r>
              <a:rPr lang="en-US" sz="1400">
                <a:solidFill>
                  <a:srgbClr val="000000"/>
                </a:solidFill>
                <a:ea typeface="+mn-lt"/>
                <a:cs typeface="+mn-lt"/>
              </a:rPr>
              <a:t>Tree is displayed with a </a:t>
            </a:r>
            <a:r>
              <a:rPr lang="en-US" sz="1400" err="1">
                <a:solidFill>
                  <a:srgbClr val="000000"/>
                </a:solidFill>
                <a:ea typeface="+mn-lt"/>
                <a:cs typeface="+mn-lt"/>
              </a:rPr>
              <a:t>max_depth</a:t>
            </a:r>
            <a:r>
              <a:rPr lang="en-US" sz="1400">
                <a:solidFill>
                  <a:srgbClr val="000000"/>
                </a:solidFill>
                <a:ea typeface="+mn-lt"/>
                <a:cs typeface="+mn-lt"/>
              </a:rPr>
              <a:t>=3 to focus on top 3 levels which holds the most importance</a:t>
            </a:r>
          </a:p>
          <a:p>
            <a:pPr marL="285750" indent="-285750">
              <a:buFont typeface="Arial"/>
              <a:buChar char="•"/>
            </a:pPr>
            <a:r>
              <a:rPr lang="en-US" sz="1400">
                <a:solidFill>
                  <a:srgbClr val="000000"/>
                </a:solidFill>
                <a:ea typeface="+mn-lt"/>
                <a:cs typeface="+mn-lt"/>
              </a:rPr>
              <a:t>Tree predicts those who do not have </a:t>
            </a:r>
            <a:r>
              <a:rPr lang="en-US" sz="1400" err="1">
                <a:solidFill>
                  <a:srgbClr val="000000"/>
                </a:solidFill>
                <a:ea typeface="+mn-lt"/>
                <a:cs typeface="+mn-lt"/>
              </a:rPr>
              <a:t>HighBP</a:t>
            </a:r>
            <a:r>
              <a:rPr lang="en-US" sz="1400">
                <a:solidFill>
                  <a:srgbClr val="000000"/>
                </a:solidFill>
                <a:ea typeface="+mn-lt"/>
                <a:cs typeface="+mn-lt"/>
              </a:rPr>
              <a:t>, likely to also not have diabetes even with low </a:t>
            </a:r>
            <a:r>
              <a:rPr lang="en-US" sz="1400" err="1">
                <a:solidFill>
                  <a:srgbClr val="000000"/>
                </a:solidFill>
                <a:ea typeface="+mn-lt"/>
                <a:cs typeface="+mn-lt"/>
              </a:rPr>
              <a:t>GenHlth</a:t>
            </a:r>
            <a:r>
              <a:rPr lang="en-US" sz="1400">
                <a:solidFill>
                  <a:srgbClr val="000000"/>
                </a:solidFill>
                <a:ea typeface="+mn-lt"/>
                <a:cs typeface="+mn-lt"/>
              </a:rPr>
              <a:t>, and high Age, BMI and </a:t>
            </a:r>
            <a:r>
              <a:rPr lang="en-US" sz="1400" err="1">
                <a:solidFill>
                  <a:srgbClr val="000000"/>
                </a:solidFill>
                <a:ea typeface="+mn-lt"/>
                <a:cs typeface="+mn-lt"/>
              </a:rPr>
              <a:t>HighChol</a:t>
            </a:r>
            <a:endParaRPr lang="en-US" sz="1400">
              <a:solidFill>
                <a:srgbClr val="000000"/>
              </a:solidFill>
              <a:ea typeface="+mn-lt"/>
              <a:cs typeface="+mn-lt"/>
            </a:endParaRPr>
          </a:p>
          <a:p>
            <a:pPr marL="285750" indent="-285750">
              <a:buFont typeface="Arial"/>
              <a:buChar char="•"/>
            </a:pPr>
            <a:r>
              <a:rPr lang="en-US" sz="1400">
                <a:solidFill>
                  <a:srgbClr val="000000"/>
                </a:solidFill>
                <a:ea typeface="+mn-lt"/>
                <a:cs typeface="+mn-lt"/>
              </a:rPr>
              <a:t>While those who do have </a:t>
            </a:r>
            <a:r>
              <a:rPr lang="en-US" sz="1400" err="1">
                <a:solidFill>
                  <a:srgbClr val="000000"/>
                </a:solidFill>
                <a:ea typeface="+mn-lt"/>
                <a:cs typeface="+mn-lt"/>
              </a:rPr>
              <a:t>HighBP</a:t>
            </a:r>
            <a:r>
              <a:rPr lang="en-US" sz="1400">
                <a:solidFill>
                  <a:srgbClr val="000000"/>
                </a:solidFill>
                <a:ea typeface="+mn-lt"/>
                <a:cs typeface="+mn-lt"/>
              </a:rPr>
              <a:t> are likely to not have Diabetes if low BMI and do not have trouble walking</a:t>
            </a:r>
          </a:p>
        </p:txBody>
      </p:sp>
      <p:pic>
        <p:nvPicPr>
          <p:cNvPr id="18" name="Picture 17">
            <a:extLst>
              <a:ext uri="{FF2B5EF4-FFF2-40B4-BE49-F238E27FC236}">
                <a16:creationId xmlns:a16="http://schemas.microsoft.com/office/drawing/2014/main" id="{3086BD88-7EA1-5E5E-DA8E-17E8FBDE8832}"/>
              </a:ext>
            </a:extLst>
          </p:cNvPr>
          <p:cNvPicPr>
            <a:picLocks noChangeAspect="1"/>
          </p:cNvPicPr>
          <p:nvPr/>
        </p:nvPicPr>
        <p:blipFill>
          <a:blip r:embed="rId2"/>
          <a:stretch>
            <a:fillRect/>
          </a:stretch>
        </p:blipFill>
        <p:spPr>
          <a:xfrm>
            <a:off x="6589643" y="290079"/>
            <a:ext cx="4508123" cy="1946035"/>
          </a:xfrm>
          <a:prstGeom prst="rect">
            <a:avLst/>
          </a:prstGeom>
        </p:spPr>
      </p:pic>
      <p:grpSp>
        <p:nvGrpSpPr>
          <p:cNvPr id="23" name="Group 22">
            <a:extLst>
              <a:ext uri="{FF2B5EF4-FFF2-40B4-BE49-F238E27FC236}">
                <a16:creationId xmlns:a16="http://schemas.microsoft.com/office/drawing/2014/main" id="{A21BDE72-87DE-8844-E74A-5F2C9898569D}"/>
              </a:ext>
            </a:extLst>
          </p:cNvPr>
          <p:cNvGrpSpPr/>
          <p:nvPr/>
        </p:nvGrpSpPr>
        <p:grpSpPr>
          <a:xfrm>
            <a:off x="4844143" y="2356681"/>
            <a:ext cx="6954769" cy="3624872"/>
            <a:chOff x="4844143" y="2356681"/>
            <a:chExt cx="6954769" cy="3624872"/>
          </a:xfrm>
        </p:grpSpPr>
        <p:pic>
          <p:nvPicPr>
            <p:cNvPr id="20" name="Picture 19">
              <a:extLst>
                <a:ext uri="{FF2B5EF4-FFF2-40B4-BE49-F238E27FC236}">
                  <a16:creationId xmlns:a16="http://schemas.microsoft.com/office/drawing/2014/main" id="{32714C55-B66C-6A6B-F946-DB0EAE120D2E}"/>
                </a:ext>
              </a:extLst>
            </p:cNvPr>
            <p:cNvPicPr>
              <a:picLocks noChangeAspect="1"/>
            </p:cNvPicPr>
            <p:nvPr/>
          </p:nvPicPr>
          <p:blipFill>
            <a:blip r:embed="rId3"/>
            <a:stretch>
              <a:fillRect/>
            </a:stretch>
          </p:blipFill>
          <p:spPr>
            <a:xfrm>
              <a:off x="5207789" y="2356681"/>
              <a:ext cx="6337852" cy="2629663"/>
            </a:xfrm>
            <a:prstGeom prst="rect">
              <a:avLst/>
            </a:prstGeom>
          </p:spPr>
        </p:pic>
        <p:pic>
          <p:nvPicPr>
            <p:cNvPr id="22" name="Picture 21">
              <a:extLst>
                <a:ext uri="{FF2B5EF4-FFF2-40B4-BE49-F238E27FC236}">
                  <a16:creationId xmlns:a16="http://schemas.microsoft.com/office/drawing/2014/main" id="{B3A3A548-6175-D2DB-F440-7B827FD33932}"/>
                </a:ext>
              </a:extLst>
            </p:cNvPr>
            <p:cNvPicPr>
              <a:picLocks noChangeAspect="1"/>
            </p:cNvPicPr>
            <p:nvPr/>
          </p:nvPicPr>
          <p:blipFill>
            <a:blip r:embed="rId4"/>
            <a:srcRect t="15559"/>
            <a:stretch/>
          </p:blipFill>
          <p:spPr>
            <a:xfrm>
              <a:off x="4844143" y="4422098"/>
              <a:ext cx="6954769" cy="1559455"/>
            </a:xfrm>
            <a:prstGeom prst="rect">
              <a:avLst/>
            </a:prstGeom>
          </p:spPr>
        </p:pic>
      </p:grpSp>
    </p:spTree>
    <p:extLst>
      <p:ext uri="{BB962C8B-B14F-4D97-AF65-F5344CB8AC3E}">
        <p14:creationId xmlns:p14="http://schemas.microsoft.com/office/powerpoint/2010/main" val="79315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AACC-FA42-88A7-C453-7D79CB6D54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4E5BCC-D741-5DAD-44EE-2651FCE1E7E4}"/>
              </a:ext>
            </a:extLst>
          </p:cNvPr>
          <p:cNvSpPr>
            <a:spLocks noGrp="1"/>
          </p:cNvSpPr>
          <p:nvPr>
            <p:ph type="sldNum" sz="quarter" idx="12"/>
          </p:nvPr>
        </p:nvSpPr>
        <p:spPr/>
        <p:txBody>
          <a:bodyPr/>
          <a:lstStyle/>
          <a:p>
            <a:fld id="{4267CD5E-26CF-4249-8540-BB1D07FD4227}" type="slidenum">
              <a:rPr lang="en-US" smtClean="0"/>
              <a:t>15</a:t>
            </a:fld>
            <a:endParaRPr lang="en-US"/>
          </a:p>
        </p:txBody>
      </p:sp>
      <p:sp>
        <p:nvSpPr>
          <p:cNvPr id="8" name="Title 1">
            <a:extLst>
              <a:ext uri="{FF2B5EF4-FFF2-40B4-BE49-F238E27FC236}">
                <a16:creationId xmlns:a16="http://schemas.microsoft.com/office/drawing/2014/main" id="{3268EB1C-C372-9BEF-3DA3-9FAE661DA15D}"/>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a:t>
            </a:r>
            <a:r>
              <a:rPr lang="en-US" sz="2800">
                <a:solidFill>
                  <a:srgbClr val="363D45"/>
                </a:solidFill>
                <a:latin typeface="Times New Roman"/>
                <a:cs typeface="Times New Roman"/>
              </a:rPr>
              <a:t> – K Nearest Neighbour</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table of numbers and symbols&#10;&#10;Description automatically generated">
            <a:extLst>
              <a:ext uri="{FF2B5EF4-FFF2-40B4-BE49-F238E27FC236}">
                <a16:creationId xmlns:a16="http://schemas.microsoft.com/office/drawing/2014/main" id="{CD19C821-E687-6A0A-B450-7F1193C7E71F}"/>
              </a:ext>
            </a:extLst>
          </p:cNvPr>
          <p:cNvPicPr>
            <a:picLocks noChangeAspect="1"/>
          </p:cNvPicPr>
          <p:nvPr/>
        </p:nvPicPr>
        <p:blipFill>
          <a:blip r:embed="rId2"/>
          <a:stretch>
            <a:fillRect/>
          </a:stretch>
        </p:blipFill>
        <p:spPr>
          <a:xfrm>
            <a:off x="7460224" y="177737"/>
            <a:ext cx="3834582" cy="231152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17610FC-9A18-DC0D-F4EC-B0AE742F4320}"/>
              </a:ext>
            </a:extLst>
          </p:cNvPr>
          <p:cNvPicPr>
            <a:picLocks noChangeAspect="1"/>
          </p:cNvPicPr>
          <p:nvPr/>
        </p:nvPicPr>
        <p:blipFill>
          <a:blip r:embed="rId3"/>
          <a:stretch>
            <a:fillRect/>
          </a:stretch>
        </p:blipFill>
        <p:spPr>
          <a:xfrm>
            <a:off x="7461504" y="2683875"/>
            <a:ext cx="3992880" cy="2489994"/>
          </a:xfrm>
          <a:prstGeom prst="rect">
            <a:avLst/>
          </a:prstGeom>
        </p:spPr>
      </p:pic>
      <p:sp>
        <p:nvSpPr>
          <p:cNvPr id="4" name="TextBox 3">
            <a:extLst>
              <a:ext uri="{FF2B5EF4-FFF2-40B4-BE49-F238E27FC236}">
                <a16:creationId xmlns:a16="http://schemas.microsoft.com/office/drawing/2014/main" id="{259CDCD8-1210-B984-37E4-728E3FC19C86}"/>
              </a:ext>
            </a:extLst>
          </p:cNvPr>
          <p:cNvSpPr txBox="1"/>
          <p:nvPr/>
        </p:nvSpPr>
        <p:spPr>
          <a:xfrm>
            <a:off x="646176" y="987552"/>
            <a:ext cx="658977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contained features relevant to diabetes diagnosis and a binary target indicating the presence or absence of diabetes.</a:t>
            </a:r>
            <a:endParaRPr lang="en-US" sz="1400">
              <a:ea typeface="Calibri"/>
              <a:cs typeface="Calibri"/>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KNN algorithm was tested for K values ranging from </a:t>
            </a:r>
            <a:r>
              <a:rPr lang="en-US" sz="1400" b="1">
                <a:solidFill>
                  <a:srgbClr val="000000"/>
                </a:solidFill>
                <a:ea typeface="+mn-lt"/>
                <a:cs typeface="+mn-lt"/>
              </a:rPr>
              <a:t>1 to 14</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Two distance metrics were used:</a:t>
            </a:r>
            <a:endParaRPr lang="en-US" sz="1400">
              <a:ea typeface="Calibri"/>
              <a:cs typeface="Calibri"/>
            </a:endParaRPr>
          </a:p>
          <a:p>
            <a:pPr marL="1199515" lvl="2" indent="-285750">
              <a:buFont typeface="Arial"/>
              <a:buChar char="•"/>
            </a:pPr>
            <a:r>
              <a:rPr lang="en-US" sz="1400" b="1">
                <a:solidFill>
                  <a:srgbClr val="000000"/>
                </a:solidFill>
                <a:ea typeface="+mn-lt"/>
                <a:cs typeface="+mn-lt"/>
              </a:rPr>
              <a:t>Euclidean Distance</a:t>
            </a:r>
            <a:r>
              <a:rPr lang="en-US" sz="1400">
                <a:solidFill>
                  <a:srgbClr val="000000"/>
                </a:solidFill>
                <a:ea typeface="+mn-lt"/>
                <a:cs typeface="+mn-lt"/>
              </a:rPr>
              <a:t>: Measures straight-line distance between points.</a:t>
            </a:r>
            <a:endParaRPr lang="en-US" sz="1400">
              <a:ea typeface="Calibri"/>
              <a:cs typeface="Calibri"/>
            </a:endParaRPr>
          </a:p>
          <a:p>
            <a:pPr marL="1199515" lvl="2" indent="-285750">
              <a:buFont typeface="Arial"/>
              <a:buChar char="•"/>
            </a:pPr>
            <a:r>
              <a:rPr lang="en-US" sz="1400" b="1">
                <a:solidFill>
                  <a:srgbClr val="000000"/>
                </a:solidFill>
                <a:ea typeface="+mn-lt"/>
                <a:cs typeface="+mn-lt"/>
              </a:rPr>
              <a:t>Manhattan Distance</a:t>
            </a:r>
            <a:r>
              <a:rPr lang="en-US" sz="1400">
                <a:solidFill>
                  <a:srgbClr val="000000"/>
                </a:solidFill>
                <a:ea typeface="+mn-lt"/>
                <a:cs typeface="+mn-lt"/>
              </a:rPr>
              <a:t>: Measures distance as the sum of absolute differences in each dimension.</a:t>
            </a:r>
            <a:endParaRPr lang="en-US" sz="1400">
              <a:ea typeface="Calibri"/>
              <a:cs typeface="Calibri"/>
            </a:endParaRP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ea typeface="Calibri"/>
              <a:cs typeface="Calibri"/>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a:solidFill>
                  <a:srgbClr val="000000"/>
                </a:solidFill>
                <a:ea typeface="+mn-lt"/>
                <a:cs typeface="+mn-lt"/>
              </a:rPr>
              <a:t>The highest accuracy was achieved at k=13, with a score of </a:t>
            </a:r>
            <a:r>
              <a:rPr lang="en-US" sz="1400" b="1">
                <a:solidFill>
                  <a:srgbClr val="000000"/>
                </a:solidFill>
                <a:ea typeface="+mn-lt"/>
                <a:cs typeface="+mn-lt"/>
              </a:rPr>
              <a:t>72%</a:t>
            </a:r>
            <a:r>
              <a:rPr lang="en-US" sz="1400">
                <a:solidFill>
                  <a:srgbClr val="000000"/>
                </a:solidFill>
                <a:ea typeface="+mn-lt"/>
                <a:cs typeface="+mn-lt"/>
              </a:rPr>
              <a:t>.</a:t>
            </a:r>
            <a:endParaRPr lang="en-US" sz="1400">
              <a:ea typeface="Calibri"/>
              <a:cs typeface="Calibri"/>
            </a:endParaRPr>
          </a:p>
          <a:p>
            <a:pPr marL="285750" indent="-285750">
              <a:buFont typeface="Arial"/>
              <a:buChar char="•"/>
            </a:pPr>
            <a:r>
              <a:rPr lang="en-US" sz="1400" b="1">
                <a:solidFill>
                  <a:srgbClr val="000000"/>
                </a:solidFill>
                <a:ea typeface="+mn-lt"/>
                <a:cs typeface="+mn-lt"/>
              </a:rPr>
              <a:t>Euclidean Distance</a:t>
            </a:r>
            <a:r>
              <a:rPr lang="en-US" sz="1400">
                <a:solidFill>
                  <a:srgbClr val="000000"/>
                </a:solidFill>
                <a:ea typeface="+mn-lt"/>
                <a:cs typeface="+mn-lt"/>
              </a:rPr>
              <a:t> outperformed Manhattan Distance consistently across all k values.</a:t>
            </a:r>
            <a:endParaRPr lang="en-US" sz="1400">
              <a:ea typeface="Calibri"/>
              <a:cs typeface="Calibri"/>
            </a:endParaRPr>
          </a:p>
          <a:p>
            <a:pPr marL="285750" indent="-285750">
              <a:buFont typeface="Arial"/>
              <a:buChar char="•"/>
            </a:pPr>
            <a:r>
              <a:rPr lang="en-US" sz="1400">
                <a:solidFill>
                  <a:srgbClr val="000000"/>
                </a:solidFill>
                <a:ea typeface="+mn-lt"/>
                <a:cs typeface="+mn-lt"/>
              </a:rPr>
              <a:t>Performance comparison revealed that Euclidean Distance provided better generalization for this dataset, likely due to its sensitivity to overall feature magnitude.</a:t>
            </a:r>
            <a:endParaRPr lang="en-US" sz="1400">
              <a:ea typeface="Calibri"/>
              <a:cs typeface="Calibri"/>
            </a:endParaRPr>
          </a:p>
          <a:p>
            <a:pPr algn="l"/>
            <a:endParaRPr lang="en-US" sz="1400">
              <a:ea typeface="Calibri"/>
              <a:cs typeface="Calibri"/>
            </a:endParaRPr>
          </a:p>
        </p:txBody>
      </p:sp>
    </p:spTree>
    <p:extLst>
      <p:ext uri="{BB962C8B-B14F-4D97-AF65-F5344CB8AC3E}">
        <p14:creationId xmlns:p14="http://schemas.microsoft.com/office/powerpoint/2010/main" val="424835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EE5F0-9794-CB9D-C221-8DC003B3026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09E2A9-69FC-60A6-6B33-2FE69F4326BD}"/>
              </a:ext>
            </a:extLst>
          </p:cNvPr>
          <p:cNvSpPr>
            <a:spLocks noGrp="1"/>
          </p:cNvSpPr>
          <p:nvPr>
            <p:ph type="sldNum" sz="quarter" idx="12"/>
          </p:nvPr>
        </p:nvSpPr>
        <p:spPr>
          <a:xfrm>
            <a:off x="9046729" y="6276840"/>
            <a:ext cx="2743200" cy="365125"/>
          </a:xfrm>
        </p:spPr>
        <p:txBody>
          <a:bodyPr/>
          <a:lstStyle/>
          <a:p>
            <a:fld id="{4267CD5E-26CF-4249-8540-BB1D07FD4227}" type="slidenum">
              <a:rPr lang="en-US" smtClean="0"/>
              <a:t>16</a:t>
            </a:fld>
            <a:endParaRPr lang="en-US"/>
          </a:p>
        </p:txBody>
      </p:sp>
      <p:sp>
        <p:nvSpPr>
          <p:cNvPr id="8" name="Title 1">
            <a:extLst>
              <a:ext uri="{FF2B5EF4-FFF2-40B4-BE49-F238E27FC236}">
                <a16:creationId xmlns:a16="http://schemas.microsoft.com/office/drawing/2014/main" id="{621CE869-1D27-6A08-309D-513097B00F37}"/>
              </a:ext>
            </a:extLst>
          </p:cNvPr>
          <p:cNvSpPr txBox="1">
            <a:spLocks/>
          </p:cNvSpPr>
          <p:nvPr/>
        </p:nvSpPr>
        <p:spPr>
          <a:xfrm>
            <a:off x="512247" y="200536"/>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a:t>
            </a:r>
            <a:r>
              <a:rPr lang="en-US" sz="2800">
                <a:solidFill>
                  <a:srgbClr val="363D45"/>
                </a:solidFill>
                <a:latin typeface="Times New Roman"/>
                <a:cs typeface="Times New Roman"/>
              </a:rPr>
              <a:t> - Naïve Bayes</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7904469E-4289-46CE-6BD9-7B701D056479}"/>
              </a:ext>
            </a:extLst>
          </p:cNvPr>
          <p:cNvPicPr>
            <a:picLocks noChangeAspect="1"/>
          </p:cNvPicPr>
          <p:nvPr/>
        </p:nvPicPr>
        <p:blipFill>
          <a:blip r:embed="rId2"/>
          <a:stretch>
            <a:fillRect/>
          </a:stretch>
        </p:blipFill>
        <p:spPr>
          <a:xfrm>
            <a:off x="5242560" y="3622659"/>
            <a:ext cx="3529584" cy="224005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1BD48A1-7BC3-8800-3C4A-79EB769DB564}"/>
              </a:ext>
            </a:extLst>
          </p:cNvPr>
          <p:cNvPicPr>
            <a:picLocks noChangeAspect="1"/>
          </p:cNvPicPr>
          <p:nvPr/>
        </p:nvPicPr>
        <p:blipFill>
          <a:blip r:embed="rId3"/>
          <a:stretch>
            <a:fillRect/>
          </a:stretch>
        </p:blipFill>
        <p:spPr>
          <a:xfrm>
            <a:off x="8889492" y="771255"/>
            <a:ext cx="3322320" cy="225834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8BE9F0E-E9FF-FD67-7344-00C386F2F4C3}"/>
              </a:ext>
            </a:extLst>
          </p:cNvPr>
          <p:cNvPicPr>
            <a:picLocks noChangeAspect="1"/>
          </p:cNvPicPr>
          <p:nvPr/>
        </p:nvPicPr>
        <p:blipFill>
          <a:blip r:embed="rId4"/>
          <a:stretch>
            <a:fillRect/>
          </a:stretch>
        </p:blipFill>
        <p:spPr>
          <a:xfrm>
            <a:off x="5365309" y="772779"/>
            <a:ext cx="3523488" cy="2252250"/>
          </a:xfrm>
          <a:prstGeom prst="rect">
            <a:avLst/>
          </a:prstGeom>
        </p:spPr>
      </p:pic>
      <p:sp>
        <p:nvSpPr>
          <p:cNvPr id="6" name="TextBox 5">
            <a:extLst>
              <a:ext uri="{FF2B5EF4-FFF2-40B4-BE49-F238E27FC236}">
                <a16:creationId xmlns:a16="http://schemas.microsoft.com/office/drawing/2014/main" id="{E7C30FB1-1049-955E-2A6E-AB0CCC67FBF0}"/>
              </a:ext>
            </a:extLst>
          </p:cNvPr>
          <p:cNvSpPr txBox="1"/>
          <p:nvPr/>
        </p:nvSpPr>
        <p:spPr>
          <a:xfrm>
            <a:off x="5785104" y="402336"/>
            <a:ext cx="1694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MultiNomial</a:t>
            </a:r>
            <a:r>
              <a:rPr lang="en-US">
                <a:ea typeface="Calibri"/>
                <a:cs typeface="Calibri"/>
              </a:rPr>
              <a:t> NB</a:t>
            </a:r>
            <a:endParaRPr lang="en-US"/>
          </a:p>
        </p:txBody>
      </p:sp>
      <p:sp>
        <p:nvSpPr>
          <p:cNvPr id="7" name="TextBox 6">
            <a:extLst>
              <a:ext uri="{FF2B5EF4-FFF2-40B4-BE49-F238E27FC236}">
                <a16:creationId xmlns:a16="http://schemas.microsoft.com/office/drawing/2014/main" id="{96BB22D4-A68D-CC6F-47C0-5323702A9179}"/>
              </a:ext>
            </a:extLst>
          </p:cNvPr>
          <p:cNvSpPr txBox="1"/>
          <p:nvPr/>
        </p:nvSpPr>
        <p:spPr>
          <a:xfrm>
            <a:off x="6126479" y="3249167"/>
            <a:ext cx="135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Gaussian NB</a:t>
            </a:r>
          </a:p>
        </p:txBody>
      </p:sp>
      <p:sp>
        <p:nvSpPr>
          <p:cNvPr id="9" name="TextBox 8">
            <a:extLst>
              <a:ext uri="{FF2B5EF4-FFF2-40B4-BE49-F238E27FC236}">
                <a16:creationId xmlns:a16="http://schemas.microsoft.com/office/drawing/2014/main" id="{AC34D76E-AC15-061C-BB6B-F2829782BB5B}"/>
              </a:ext>
            </a:extLst>
          </p:cNvPr>
          <p:cNvSpPr txBox="1"/>
          <p:nvPr/>
        </p:nvSpPr>
        <p:spPr>
          <a:xfrm>
            <a:off x="9741407" y="402335"/>
            <a:ext cx="135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Bernoulli NB</a:t>
            </a:r>
            <a:endParaRPr lang="en-US"/>
          </a:p>
        </p:txBody>
      </p:sp>
      <p:sp>
        <p:nvSpPr>
          <p:cNvPr id="10" name="TextBox 9">
            <a:extLst>
              <a:ext uri="{FF2B5EF4-FFF2-40B4-BE49-F238E27FC236}">
                <a16:creationId xmlns:a16="http://schemas.microsoft.com/office/drawing/2014/main" id="{0B20BF80-26CC-99D9-FBB4-9F1C07CB05FE}"/>
              </a:ext>
            </a:extLst>
          </p:cNvPr>
          <p:cNvSpPr txBox="1"/>
          <p:nvPr/>
        </p:nvSpPr>
        <p:spPr>
          <a:xfrm>
            <a:off x="280416" y="957071"/>
            <a:ext cx="5096256"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Dataset</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The dataset included features relevant to diabetes diagnosis and a binary target indicating the presence or absence of diabetes.</a:t>
            </a:r>
            <a:endParaRPr lang="en-US" sz="1400">
              <a:ea typeface="Calibri"/>
              <a:cs typeface="Calibri"/>
            </a:endParaRPr>
          </a:p>
          <a:p>
            <a:pPr marL="742315" lvl="1" indent="-285750">
              <a:buFont typeface="Arial"/>
              <a:buChar char="•"/>
            </a:pPr>
            <a:r>
              <a:rPr lang="en-US" sz="1400">
                <a:solidFill>
                  <a:srgbClr val="000000"/>
                </a:solidFill>
                <a:ea typeface="+mn-lt"/>
                <a:cs typeface="+mn-lt"/>
              </a:rPr>
              <a:t>Appropriate preprocessing was applied, ensuring compatibility with each Naive Bayes variant.</a:t>
            </a:r>
            <a:endParaRPr lang="en-US" sz="1400">
              <a:ea typeface="Calibri"/>
              <a:cs typeface="Calibri"/>
            </a:endParaRPr>
          </a:p>
          <a:p>
            <a:pPr marL="285750" indent="-285750">
              <a:buFont typeface="Arial"/>
              <a:buChar char="•"/>
            </a:pPr>
            <a:r>
              <a:rPr lang="en-US" sz="1400" b="1">
                <a:solidFill>
                  <a:srgbClr val="000000"/>
                </a:solidFill>
                <a:ea typeface="+mn-lt"/>
                <a:cs typeface="+mn-lt"/>
              </a:rPr>
              <a:t>Algorithm Variants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b="1">
                <a:solidFill>
                  <a:srgbClr val="000000"/>
                </a:solidFill>
                <a:ea typeface="+mn-lt"/>
                <a:cs typeface="+mn-lt"/>
              </a:rPr>
              <a:t>Gaussian NB</a:t>
            </a:r>
            <a:r>
              <a:rPr lang="en-US" sz="1400">
                <a:solidFill>
                  <a:srgbClr val="000000"/>
                </a:solidFill>
                <a:ea typeface="+mn-lt"/>
                <a:cs typeface="+mn-lt"/>
              </a:rPr>
              <a:t>: Assumes features are normally distributed.</a:t>
            </a:r>
            <a:endParaRPr lang="en-US" sz="1400">
              <a:ea typeface="Calibri"/>
              <a:cs typeface="Calibri"/>
            </a:endParaRPr>
          </a:p>
          <a:p>
            <a:pPr marL="742315" lvl="1" indent="-285750">
              <a:buFont typeface="Arial"/>
              <a:buChar char="•"/>
            </a:pPr>
            <a:r>
              <a:rPr lang="en-US" sz="1400" b="1">
                <a:solidFill>
                  <a:srgbClr val="000000"/>
                </a:solidFill>
                <a:ea typeface="+mn-lt"/>
                <a:cs typeface="+mn-lt"/>
              </a:rPr>
              <a:t>Multinomial NB</a:t>
            </a:r>
            <a:r>
              <a:rPr lang="en-US" sz="1400">
                <a:solidFill>
                  <a:srgbClr val="000000"/>
                </a:solidFill>
                <a:ea typeface="+mn-lt"/>
                <a:cs typeface="+mn-lt"/>
              </a:rPr>
              <a:t>: Designed for discrete counts, suitable for text data but adapted for this analysis.</a:t>
            </a:r>
            <a:endParaRPr lang="en-US" sz="1400">
              <a:ea typeface="Calibri"/>
              <a:cs typeface="Calibri"/>
            </a:endParaRPr>
          </a:p>
          <a:p>
            <a:pPr marL="742315" lvl="1" indent="-285750">
              <a:buFont typeface="Arial"/>
              <a:buChar char="•"/>
            </a:pPr>
            <a:r>
              <a:rPr lang="en-US" sz="1400" b="1">
                <a:solidFill>
                  <a:srgbClr val="000000"/>
                </a:solidFill>
                <a:ea typeface="+mn-lt"/>
                <a:cs typeface="+mn-lt"/>
              </a:rPr>
              <a:t>Bernoulli NB</a:t>
            </a:r>
            <a:r>
              <a:rPr lang="en-US" sz="1400">
                <a:solidFill>
                  <a:srgbClr val="000000"/>
                </a:solidFill>
                <a:ea typeface="+mn-lt"/>
                <a:cs typeface="+mn-lt"/>
              </a:rPr>
              <a:t>: Suitable for binary features, modeling the presence or absence of features.</a:t>
            </a:r>
            <a:endParaRPr lang="en-US" sz="1400">
              <a:ea typeface="Calibri"/>
              <a:cs typeface="Calibri"/>
            </a:endParaRP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Each variant was tested using the same dataset and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ea typeface="Calibri"/>
              <a:cs typeface="Calibri"/>
            </a:endParaRPr>
          </a:p>
          <a:p>
            <a:pPr marL="456565" lvl="1"/>
            <a:r>
              <a:rPr lang="en-US" sz="1400" b="1">
                <a:solidFill>
                  <a:srgbClr val="000000"/>
                </a:solidFill>
              </a:rPr>
              <a:t>Results</a:t>
            </a:r>
            <a:endParaRPr lang="en-US" sz="1400">
              <a:ea typeface="Calibri"/>
              <a:cs typeface="Calibri"/>
            </a:endParaRPr>
          </a:p>
          <a:p>
            <a:pPr marL="285750" indent="-285750">
              <a:buFont typeface="Arial"/>
              <a:buChar char="•"/>
            </a:pPr>
            <a:r>
              <a:rPr lang="en-US" sz="1400" b="1">
                <a:solidFill>
                  <a:srgbClr val="000000"/>
                </a:solidFill>
                <a:ea typeface="+mn-lt"/>
                <a:cs typeface="+mn-lt"/>
              </a:rPr>
              <a:t>Gaussian NB</a:t>
            </a:r>
            <a:r>
              <a:rPr lang="en-US" sz="1400">
                <a:solidFill>
                  <a:srgbClr val="000000"/>
                </a:solidFill>
                <a:ea typeface="+mn-lt"/>
                <a:cs typeface="+mn-lt"/>
              </a:rPr>
              <a:t>: Achieved the highest accuracy of </a:t>
            </a:r>
            <a:r>
              <a:rPr lang="en-US" sz="1400" b="1">
                <a:solidFill>
                  <a:srgbClr val="000000"/>
                </a:solidFill>
                <a:ea typeface="+mn-lt"/>
                <a:cs typeface="+mn-lt"/>
              </a:rPr>
              <a:t>72%</a:t>
            </a:r>
            <a:r>
              <a:rPr lang="en-US" sz="1400">
                <a:solidFill>
                  <a:srgbClr val="000000"/>
                </a:solidFill>
                <a:ea typeface="+mn-lt"/>
                <a:cs typeface="+mn-lt"/>
              </a:rPr>
              <a:t>, leveraging its assumption of normally distributed features.</a:t>
            </a:r>
            <a:endParaRPr lang="en-US" sz="1400">
              <a:ea typeface="Calibri"/>
              <a:cs typeface="Calibri"/>
            </a:endParaRPr>
          </a:p>
          <a:p>
            <a:pPr marL="285750" indent="-285750">
              <a:buFont typeface="Arial"/>
              <a:buChar char="•"/>
            </a:pPr>
            <a:r>
              <a:rPr lang="en-US" sz="1400" b="1">
                <a:solidFill>
                  <a:srgbClr val="000000"/>
                </a:solidFill>
                <a:ea typeface="+mn-lt"/>
                <a:cs typeface="+mn-lt"/>
              </a:rPr>
              <a:t>Bernoulli NB</a:t>
            </a:r>
            <a:r>
              <a:rPr lang="en-US" sz="1400">
                <a:solidFill>
                  <a:srgbClr val="000000"/>
                </a:solidFill>
                <a:ea typeface="+mn-lt"/>
                <a:cs typeface="+mn-lt"/>
              </a:rPr>
              <a:t>: Performed slightly lower at </a:t>
            </a:r>
            <a:r>
              <a:rPr lang="en-US" sz="1400" b="1">
                <a:solidFill>
                  <a:srgbClr val="000000"/>
                </a:solidFill>
                <a:ea typeface="+mn-lt"/>
                <a:cs typeface="+mn-lt"/>
              </a:rPr>
              <a:t>71%</a:t>
            </a:r>
            <a:r>
              <a:rPr lang="en-US" sz="1400">
                <a:solidFill>
                  <a:srgbClr val="000000"/>
                </a:solidFill>
                <a:ea typeface="+mn-lt"/>
                <a:cs typeface="+mn-lt"/>
              </a:rPr>
              <a:t>, benefiting from binary feature modeling.</a:t>
            </a:r>
            <a:endParaRPr lang="en-US" sz="1400">
              <a:ea typeface="Calibri"/>
              <a:cs typeface="Calibri"/>
            </a:endParaRPr>
          </a:p>
          <a:p>
            <a:pPr marL="285750" indent="-285750">
              <a:buFont typeface="Arial"/>
              <a:buChar char="•"/>
            </a:pPr>
            <a:r>
              <a:rPr lang="en-US" sz="1400" b="1">
                <a:solidFill>
                  <a:srgbClr val="000000"/>
                </a:solidFill>
                <a:ea typeface="+mn-lt"/>
                <a:cs typeface="+mn-lt"/>
              </a:rPr>
              <a:t>Multinomial NB</a:t>
            </a:r>
            <a:r>
              <a:rPr lang="en-US" sz="1400">
                <a:solidFill>
                  <a:srgbClr val="000000"/>
                </a:solidFill>
                <a:ea typeface="+mn-lt"/>
                <a:cs typeface="+mn-lt"/>
              </a:rPr>
              <a:t>: Scored </a:t>
            </a:r>
            <a:r>
              <a:rPr lang="en-US" sz="1400" b="1">
                <a:solidFill>
                  <a:srgbClr val="000000"/>
                </a:solidFill>
                <a:ea typeface="+mn-lt"/>
                <a:cs typeface="+mn-lt"/>
              </a:rPr>
              <a:t>69%</a:t>
            </a:r>
            <a:r>
              <a:rPr lang="en-US" sz="1400">
                <a:solidFill>
                  <a:srgbClr val="000000"/>
                </a:solidFill>
                <a:ea typeface="+mn-lt"/>
                <a:cs typeface="+mn-lt"/>
              </a:rPr>
              <a:t>, as its assumption of discrete counts was less aligned with the dataset characteristics.</a:t>
            </a:r>
            <a:endParaRPr lang="en-US" sz="1400">
              <a:ea typeface="Calibri"/>
              <a:cs typeface="Calibri"/>
            </a:endParaRPr>
          </a:p>
          <a:p>
            <a:pPr algn="l"/>
            <a:endParaRPr lang="en-US" sz="1400">
              <a:ea typeface="Calibri"/>
              <a:cs typeface="Calibri"/>
            </a:endParaRPr>
          </a:p>
        </p:txBody>
      </p:sp>
      <p:pic>
        <p:nvPicPr>
          <p:cNvPr id="11" name="Picture 10" descr="A graph of different colors and numbers&#10;&#10;Description automatically generated">
            <a:extLst>
              <a:ext uri="{FF2B5EF4-FFF2-40B4-BE49-F238E27FC236}">
                <a16:creationId xmlns:a16="http://schemas.microsoft.com/office/drawing/2014/main" id="{6186887C-24C1-9819-EC17-8B391ED81B1E}"/>
              </a:ext>
            </a:extLst>
          </p:cNvPr>
          <p:cNvPicPr>
            <a:picLocks noChangeAspect="1"/>
          </p:cNvPicPr>
          <p:nvPr/>
        </p:nvPicPr>
        <p:blipFill>
          <a:blip r:embed="rId5"/>
          <a:stretch>
            <a:fillRect/>
          </a:stretch>
        </p:blipFill>
        <p:spPr>
          <a:xfrm>
            <a:off x="8631936" y="3622796"/>
            <a:ext cx="3578352" cy="2434856"/>
          </a:xfrm>
          <a:prstGeom prst="rect">
            <a:avLst/>
          </a:prstGeom>
        </p:spPr>
      </p:pic>
    </p:spTree>
    <p:extLst>
      <p:ext uri="{BB962C8B-B14F-4D97-AF65-F5344CB8AC3E}">
        <p14:creationId xmlns:p14="http://schemas.microsoft.com/office/powerpoint/2010/main" val="138132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Artificial Neural Network (ANN)</a:t>
            </a:r>
            <a:endParaRPr kumimoji="0" lang="en-US" sz="2800" b="1" i="0" u="none" strike="noStrike" kern="1200" cap="none" spc="0" normalizeH="0" baseline="0" noProof="0">
              <a:ln>
                <a:noFill/>
              </a:ln>
              <a:solidFill>
                <a:srgbClr val="363D45"/>
              </a:solidFill>
              <a:effectLst/>
              <a:uLnTx/>
              <a:uFillTx/>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latin typeface="Calibri"/>
                <a:ea typeface="+mn-lt"/>
                <a:cs typeface="+mn-lt"/>
              </a:rPr>
              <a:t>Preprocessing: </a:t>
            </a:r>
            <a:endParaRPr lang="en-US" sz="1400">
              <a:solidFill>
                <a:srgbClr val="000000"/>
              </a:solidFill>
              <a:latin typeface="Calibri"/>
              <a:ea typeface="+mn-lt"/>
              <a:cs typeface="+mn-lt"/>
            </a:endParaRPr>
          </a:p>
          <a:p>
            <a:pPr marL="742315" lvl="1" indent="-285750">
              <a:buFont typeface="Arial"/>
              <a:buChar char="•"/>
            </a:pPr>
            <a:r>
              <a:rPr lang="en-US" sz="1400">
                <a:solidFill>
                  <a:srgbClr val="000000"/>
                </a:solidFill>
                <a:latin typeface="Calibri"/>
                <a:ea typeface="+mn-lt"/>
                <a:cs typeface="+mn-lt"/>
              </a:rPr>
              <a:t>Ensured all categorical parameters are encoded using label encoders</a:t>
            </a:r>
          </a:p>
          <a:p>
            <a:pPr marL="742315" lvl="1" indent="-285750">
              <a:buFont typeface="Arial"/>
              <a:buChar char="•"/>
            </a:pPr>
            <a:r>
              <a:rPr lang="en-US" sz="1400">
                <a:solidFill>
                  <a:srgbClr val="000000"/>
                </a:solidFill>
                <a:latin typeface="Calibri"/>
                <a:ea typeface="+mn-lt"/>
                <a:cs typeface="+mn-lt"/>
              </a:rPr>
              <a:t>Did extensive tuning by:</a:t>
            </a:r>
          </a:p>
          <a:p>
            <a:pPr marL="1199515" lvl="2" indent="-285750">
              <a:buFont typeface="Wingdings"/>
              <a:buChar char="§"/>
            </a:pPr>
            <a:r>
              <a:rPr lang="en-US" sz="1400">
                <a:latin typeface="Calibri"/>
                <a:ea typeface="Calibri" panose="020F0502020204030204"/>
                <a:cs typeface="Calibri" panose="020F0502020204030204"/>
              </a:rPr>
              <a:t>Creating models of different neurons within 1 hidden layer (Accuracy peaked to ~74%, with a precision of ~78%)</a:t>
            </a:r>
          </a:p>
          <a:p>
            <a:pPr marL="1199515" lvl="2" indent="-285750">
              <a:buFont typeface="Wingdings"/>
              <a:buChar char="§"/>
            </a:pPr>
            <a:r>
              <a:rPr lang="en-US" sz="1400">
                <a:latin typeface="Calibri"/>
                <a:ea typeface="Calibri" panose="020F0502020204030204"/>
                <a:cs typeface="Calibri" panose="020F0502020204030204"/>
              </a:rPr>
              <a:t>Creating models with a combination of neurons embedded along 2 hidden layers</a:t>
            </a:r>
          </a:p>
          <a:p>
            <a:pPr marL="1199515" lvl="2" indent="-285750">
              <a:buFont typeface="Wingdings"/>
              <a:buChar char="§"/>
            </a:pPr>
            <a:r>
              <a:rPr lang="en-US" sz="1400">
                <a:solidFill>
                  <a:srgbClr val="363D45"/>
                </a:solidFill>
                <a:latin typeface="Calibri"/>
                <a:ea typeface="+mn-lt"/>
                <a:cs typeface="+mn-lt"/>
              </a:rPr>
              <a:t>Model regularized through dropout</a:t>
            </a:r>
          </a:p>
          <a:p>
            <a:pPr marL="285750" indent="-285750">
              <a:buFont typeface="Arial"/>
              <a:buChar char="•"/>
            </a:pPr>
            <a:r>
              <a:rPr lang="en-US" sz="1400" b="1">
                <a:solidFill>
                  <a:srgbClr val="000000"/>
                </a:solidFill>
                <a:latin typeface="Calibri"/>
                <a:ea typeface="+mn-lt"/>
                <a:cs typeface="+mn-lt"/>
              </a:rPr>
              <a:t>Model Evaluation</a:t>
            </a:r>
            <a:r>
              <a:rPr lang="en-US" sz="1400">
                <a:solidFill>
                  <a:srgbClr val="000000"/>
                </a:solidFill>
                <a:latin typeface="Calibri"/>
                <a:ea typeface="+mn-lt"/>
                <a:cs typeface="+mn-lt"/>
              </a:rPr>
              <a:t>:</a:t>
            </a:r>
          </a:p>
          <a:p>
            <a:pPr marL="742315" lvl="1" indent="-285750">
              <a:buFont typeface="Arial"/>
              <a:buChar char="•"/>
            </a:pPr>
            <a:r>
              <a:rPr lang="en-US" sz="1400">
                <a:solidFill>
                  <a:srgbClr val="000000"/>
                </a:solidFill>
                <a:latin typeface="Calibri"/>
                <a:ea typeface="+mn-lt"/>
                <a:cs typeface="+mn-lt"/>
              </a:rPr>
              <a:t>Best model based on accuracy is achieved with 2 hidden layers of 28 and 14 neurons respectively.</a:t>
            </a:r>
            <a:endParaRPr lang="en-US" sz="1400">
              <a:solidFill>
                <a:srgbClr val="363D45"/>
              </a:solidFill>
              <a:latin typeface="Calibri"/>
              <a:ea typeface="+mn-lt"/>
              <a:cs typeface="+mn-lt"/>
            </a:endParaRPr>
          </a:p>
          <a:p>
            <a:pPr marL="742315" lvl="1" indent="-285750">
              <a:buFont typeface="Arial"/>
              <a:buChar char="•"/>
            </a:pPr>
            <a:r>
              <a:rPr lang="en-US" sz="1400">
                <a:solidFill>
                  <a:srgbClr val="000000"/>
                </a:solidFill>
                <a:latin typeface="Calibri"/>
                <a:ea typeface="+mn-lt"/>
                <a:cs typeface="+mn-lt"/>
              </a:rPr>
              <a:t>Was evaluated with hyperparameters: </a:t>
            </a:r>
            <a:endParaRPr lang="en-US" sz="1400">
              <a:solidFill>
                <a:srgbClr val="363D45"/>
              </a:solidFill>
              <a:latin typeface="Calibri"/>
              <a:ea typeface="+mn-lt"/>
              <a:cs typeface="+mn-lt"/>
            </a:endParaRPr>
          </a:p>
          <a:p>
            <a:pPr marL="1199515" lvl="2" indent="-285750">
              <a:buFont typeface="Wingdings"/>
              <a:buChar char="§"/>
            </a:pPr>
            <a:r>
              <a:rPr lang="en-US" sz="1400" err="1">
                <a:solidFill>
                  <a:srgbClr val="000000"/>
                </a:solidFill>
                <a:latin typeface="Calibri"/>
                <a:ea typeface="+mn-lt"/>
                <a:cs typeface="+mn-lt"/>
              </a:rPr>
              <a:t>dropout_rate</a:t>
            </a:r>
            <a:r>
              <a:rPr lang="en-US" sz="1400">
                <a:solidFill>
                  <a:srgbClr val="000000"/>
                </a:solidFill>
                <a:latin typeface="Calibri"/>
                <a:ea typeface="+mn-lt"/>
                <a:cs typeface="+mn-lt"/>
              </a:rPr>
              <a:t> = 0.1, epochs = 11</a:t>
            </a:r>
            <a:endParaRPr lang="en-US" sz="1400">
              <a:solidFill>
                <a:srgbClr val="363D45"/>
              </a:solidFill>
              <a:latin typeface="Calibri"/>
              <a:ea typeface="+mn-lt"/>
              <a:cs typeface="+mn-lt"/>
            </a:endParaRPr>
          </a:p>
          <a:p>
            <a:pPr marL="1199515" lvl="2" indent="-285750">
              <a:buFont typeface="Wingdings"/>
              <a:buChar char="§"/>
            </a:pPr>
            <a:r>
              <a:rPr lang="en-US" sz="1400" err="1">
                <a:solidFill>
                  <a:srgbClr val="000000"/>
                </a:solidFill>
                <a:latin typeface="Calibri"/>
                <a:ea typeface="+mn-lt"/>
                <a:cs typeface="+mn-lt"/>
              </a:rPr>
              <a:t>batch_size</a:t>
            </a:r>
            <a:r>
              <a:rPr lang="en-US" sz="1400">
                <a:solidFill>
                  <a:srgbClr val="000000"/>
                </a:solidFill>
                <a:latin typeface="Calibri"/>
                <a:ea typeface="+mn-lt"/>
                <a:cs typeface="+mn-lt"/>
              </a:rPr>
              <a:t> = 32, </a:t>
            </a:r>
            <a:r>
              <a:rPr lang="en-US" sz="1400" err="1">
                <a:solidFill>
                  <a:srgbClr val="000000"/>
                </a:solidFill>
                <a:latin typeface="Calibri"/>
                <a:ea typeface="+mn-lt"/>
                <a:cs typeface="+mn-lt"/>
              </a:rPr>
              <a:t>learn_rate</a:t>
            </a:r>
            <a:r>
              <a:rPr lang="en-US" sz="1400">
                <a:solidFill>
                  <a:srgbClr val="000000"/>
                </a:solidFill>
                <a:latin typeface="Calibri"/>
                <a:ea typeface="+mn-lt"/>
                <a:cs typeface="+mn-lt"/>
              </a:rPr>
              <a:t> = 0.001</a:t>
            </a:r>
            <a:endParaRPr lang="en-US" sz="1400">
              <a:latin typeface="Calibri"/>
              <a:ea typeface="Calibri" panose="020F0502020204030204"/>
              <a:cs typeface="Calibri" panose="020F0502020204030204"/>
            </a:endParaRPr>
          </a:p>
          <a:p>
            <a:pPr marL="285750" indent="-285750">
              <a:buFont typeface="Arial"/>
              <a:buChar char="•"/>
            </a:pPr>
            <a:r>
              <a:rPr lang="en-US" sz="1400" b="1">
                <a:solidFill>
                  <a:srgbClr val="000000"/>
                </a:solidFill>
                <a:latin typeface="Calibri"/>
                <a:ea typeface="+mn-lt"/>
                <a:cs typeface="+mn-lt"/>
              </a:rPr>
              <a:t>Performance Metrics</a:t>
            </a:r>
            <a:r>
              <a:rPr lang="en-US" sz="1400">
                <a:solidFill>
                  <a:srgbClr val="000000"/>
                </a:solidFill>
                <a:latin typeface="Calibri"/>
                <a:ea typeface="+mn-lt"/>
                <a:cs typeface="+mn-lt"/>
              </a:rPr>
              <a:t>:</a:t>
            </a:r>
            <a:endParaRPr lang="en-US" sz="1400">
              <a:latin typeface="Calibri"/>
              <a:ea typeface="Calibri"/>
              <a:cs typeface="Calibri"/>
            </a:endParaRPr>
          </a:p>
          <a:p>
            <a:pPr marL="742315" lvl="1" indent="-285750">
              <a:buFont typeface="Arial"/>
              <a:buChar char="•"/>
            </a:pPr>
            <a:r>
              <a:rPr lang="en-US" sz="1400">
                <a:solidFill>
                  <a:srgbClr val="000000"/>
                </a:solidFill>
                <a:latin typeface="Calibri"/>
                <a:ea typeface="+mn-lt"/>
                <a:cs typeface="+mn-lt"/>
              </a:rPr>
              <a:t>Model performance was evaluated using </a:t>
            </a:r>
            <a:r>
              <a:rPr lang="en-US" sz="1400" b="1">
                <a:solidFill>
                  <a:srgbClr val="000000"/>
                </a:solidFill>
                <a:latin typeface="Calibri"/>
                <a:ea typeface="+mn-lt"/>
                <a:cs typeface="+mn-lt"/>
              </a:rPr>
              <a:t>accuracy score</a:t>
            </a:r>
            <a:r>
              <a:rPr lang="en-US" sz="1400">
                <a:solidFill>
                  <a:srgbClr val="000000"/>
                </a:solidFill>
                <a:latin typeface="Calibri"/>
                <a:ea typeface="+mn-lt"/>
                <a:cs typeface="+mn-lt"/>
              </a:rPr>
              <a:t> on the test set.</a:t>
            </a:r>
            <a:endParaRPr lang="en-US" sz="1400">
              <a:solidFill>
                <a:srgbClr val="363D45"/>
              </a:solidFill>
              <a:latin typeface="Calibri"/>
              <a:ea typeface="Calibri"/>
              <a:cs typeface="Calibri"/>
            </a:endParaRPr>
          </a:p>
          <a:p>
            <a:pPr marL="285750" indent="-285750">
              <a:buFont typeface="Arial"/>
              <a:buChar char="•"/>
            </a:pPr>
            <a:r>
              <a:rPr lang="en-US" sz="1400" b="1">
                <a:solidFill>
                  <a:srgbClr val="000000"/>
                </a:solidFill>
                <a:latin typeface="Calibri"/>
                <a:ea typeface="Calibri"/>
                <a:cs typeface="Times New Roman"/>
              </a:rPr>
              <a:t>Results</a:t>
            </a:r>
            <a:endParaRPr lang="en-US" sz="1400">
              <a:latin typeface="Calibri"/>
              <a:ea typeface="Calibri"/>
              <a:cs typeface="Times New Roman"/>
            </a:endParaRPr>
          </a:p>
          <a:p>
            <a:pPr marL="742315" lvl="1" indent="-285750">
              <a:buFont typeface="Arial"/>
              <a:buChar char="•"/>
            </a:pPr>
            <a:r>
              <a:rPr lang="en-US" sz="1400">
                <a:solidFill>
                  <a:srgbClr val="000000"/>
                </a:solidFill>
                <a:latin typeface="Calibri"/>
                <a:ea typeface="+mn-lt"/>
                <a:cs typeface="+mn-lt"/>
              </a:rPr>
              <a:t>The highest accuracy was achieved at random state=</a:t>
            </a:r>
            <a:r>
              <a:rPr lang="en-US" sz="1400" b="1">
                <a:solidFill>
                  <a:srgbClr val="000000"/>
                </a:solidFill>
                <a:latin typeface="Calibri"/>
                <a:ea typeface="+mn-lt"/>
                <a:cs typeface="+mn-lt"/>
              </a:rPr>
              <a:t>57</a:t>
            </a:r>
            <a:r>
              <a:rPr lang="en-US" sz="1400">
                <a:solidFill>
                  <a:srgbClr val="000000"/>
                </a:solidFill>
                <a:latin typeface="Calibri"/>
                <a:ea typeface="+mn-lt"/>
                <a:cs typeface="+mn-lt"/>
              </a:rPr>
              <a:t>, with a score of </a:t>
            </a:r>
            <a:r>
              <a:rPr lang="en-US" sz="1400" b="1">
                <a:solidFill>
                  <a:srgbClr val="000000"/>
                </a:solidFill>
                <a:latin typeface="Calibri"/>
                <a:ea typeface="+mn-lt"/>
                <a:cs typeface="+mn-lt"/>
              </a:rPr>
              <a:t>75.98%</a:t>
            </a:r>
            <a:endParaRPr lang="en-US" sz="1400">
              <a:solidFill>
                <a:srgbClr val="000000"/>
              </a:solidFill>
              <a:latin typeface="Calibri"/>
              <a:ea typeface="+mn-lt"/>
              <a:cs typeface="+mn-lt"/>
            </a:endParaRPr>
          </a:p>
          <a:p>
            <a:pPr marL="742315" lvl="1" indent="-285750">
              <a:buFont typeface="Arial"/>
              <a:buChar char="•"/>
            </a:pPr>
            <a:r>
              <a:rPr lang="en-US" sz="1400">
                <a:solidFill>
                  <a:srgbClr val="000000"/>
                </a:solidFill>
                <a:latin typeface="Calibri"/>
                <a:ea typeface="+mn-lt"/>
                <a:cs typeface="+mn-lt"/>
              </a:rPr>
              <a:t>A strong </a:t>
            </a:r>
            <a:r>
              <a:rPr lang="en-US" sz="1400" b="1">
                <a:solidFill>
                  <a:srgbClr val="000000"/>
                </a:solidFill>
                <a:latin typeface="Calibri"/>
                <a:ea typeface="+mn-lt"/>
                <a:cs typeface="+mn-lt"/>
              </a:rPr>
              <a:t>precision</a:t>
            </a:r>
            <a:r>
              <a:rPr lang="en-US" sz="1400">
                <a:solidFill>
                  <a:srgbClr val="000000"/>
                </a:solidFill>
                <a:latin typeface="Calibri"/>
                <a:ea typeface="+mn-lt"/>
                <a:cs typeface="+mn-lt"/>
              </a:rPr>
              <a:t> of 81% is  achieved.</a:t>
            </a:r>
          </a:p>
        </p:txBody>
      </p:sp>
      <p:pic>
        <p:nvPicPr>
          <p:cNvPr id="3" name="Picture 2" descr="A screenshot of a computer&#10;&#10;Description automatically generated">
            <a:extLst>
              <a:ext uri="{FF2B5EF4-FFF2-40B4-BE49-F238E27FC236}">
                <a16:creationId xmlns:a16="http://schemas.microsoft.com/office/drawing/2014/main" id="{38B0A587-AB19-F6CA-F212-43799538EC3A}"/>
              </a:ext>
            </a:extLst>
          </p:cNvPr>
          <p:cNvPicPr>
            <a:picLocks noChangeAspect="1"/>
          </p:cNvPicPr>
          <p:nvPr/>
        </p:nvPicPr>
        <p:blipFill>
          <a:blip r:embed="rId2"/>
          <a:stretch>
            <a:fillRect/>
          </a:stretch>
        </p:blipFill>
        <p:spPr>
          <a:xfrm>
            <a:off x="6343733" y="4614694"/>
            <a:ext cx="3902744" cy="1585663"/>
          </a:xfrm>
          <a:prstGeom prst="rect">
            <a:avLst/>
          </a:prstGeom>
        </p:spPr>
      </p:pic>
      <p:pic>
        <p:nvPicPr>
          <p:cNvPr id="4" name="Picture 3" descr="A chart with different colors and numbers&#10;&#10;Description automatically generated">
            <a:extLst>
              <a:ext uri="{FF2B5EF4-FFF2-40B4-BE49-F238E27FC236}">
                <a16:creationId xmlns:a16="http://schemas.microsoft.com/office/drawing/2014/main" id="{192FFE4D-CD82-7097-6B54-78095ECC4B8A}"/>
              </a:ext>
            </a:extLst>
          </p:cNvPr>
          <p:cNvPicPr>
            <a:picLocks noChangeAspect="1"/>
          </p:cNvPicPr>
          <p:nvPr/>
        </p:nvPicPr>
        <p:blipFill>
          <a:blip r:embed="rId3"/>
          <a:stretch>
            <a:fillRect/>
          </a:stretch>
        </p:blipFill>
        <p:spPr>
          <a:xfrm>
            <a:off x="6203448" y="911224"/>
            <a:ext cx="4169946" cy="3511551"/>
          </a:xfrm>
          <a:prstGeom prst="rect">
            <a:avLst/>
          </a:prstGeom>
        </p:spPr>
      </p:pic>
    </p:spTree>
    <p:extLst>
      <p:ext uri="{BB962C8B-B14F-4D97-AF65-F5344CB8AC3E}">
        <p14:creationId xmlns:p14="http://schemas.microsoft.com/office/powerpoint/2010/main" val="319379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18</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Artificial Neural Network (ANN)</a:t>
            </a:r>
            <a:endParaRPr kumimoji="0" lang="en-US" sz="2800" b="1" i="0" u="none" strike="noStrike" kern="1200" cap="none" spc="0" normalizeH="0" baseline="0" noProof="0">
              <a:ln>
                <a:noFill/>
              </a:ln>
              <a:solidFill>
                <a:srgbClr val="363D45"/>
              </a:solidFill>
              <a:effectLst/>
              <a:uLnTx/>
              <a:uFillTx/>
              <a:latin typeface="Times New Roman"/>
              <a:cs typeface="Times New Roman"/>
            </a:endParaRPr>
          </a:p>
        </p:txBody>
      </p:sp>
      <p:pic>
        <p:nvPicPr>
          <p:cNvPr id="2" name="Picture 1" descr="A diagram of a network&#10;&#10;Description automatically generated">
            <a:extLst>
              <a:ext uri="{FF2B5EF4-FFF2-40B4-BE49-F238E27FC236}">
                <a16:creationId xmlns:a16="http://schemas.microsoft.com/office/drawing/2014/main" id="{B979C806-C64B-51F2-B4DB-E701A050A948}"/>
              </a:ext>
            </a:extLst>
          </p:cNvPr>
          <p:cNvPicPr>
            <a:picLocks noChangeAspect="1"/>
          </p:cNvPicPr>
          <p:nvPr/>
        </p:nvPicPr>
        <p:blipFill>
          <a:blip r:embed="rId2"/>
          <a:stretch>
            <a:fillRect/>
          </a:stretch>
        </p:blipFill>
        <p:spPr>
          <a:xfrm>
            <a:off x="2137694" y="783557"/>
            <a:ext cx="5323139" cy="5277519"/>
          </a:xfrm>
          <a:prstGeom prst="rect">
            <a:avLst/>
          </a:prstGeom>
        </p:spPr>
      </p:pic>
      <p:pic>
        <p:nvPicPr>
          <p:cNvPr id="3" name="Picture 2" descr="A blue circle with white background&#10;&#10;Description automatically generated">
            <a:extLst>
              <a:ext uri="{FF2B5EF4-FFF2-40B4-BE49-F238E27FC236}">
                <a16:creationId xmlns:a16="http://schemas.microsoft.com/office/drawing/2014/main" id="{50862452-BA17-BAA3-26C9-8ACCC47B3DBB}"/>
              </a:ext>
            </a:extLst>
          </p:cNvPr>
          <p:cNvPicPr>
            <a:picLocks noChangeAspect="1"/>
          </p:cNvPicPr>
          <p:nvPr/>
        </p:nvPicPr>
        <p:blipFill>
          <a:blip r:embed="rId3"/>
          <a:stretch>
            <a:fillRect/>
          </a:stretch>
        </p:blipFill>
        <p:spPr>
          <a:xfrm>
            <a:off x="8036009" y="2802439"/>
            <a:ext cx="504825" cy="638175"/>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99CCD68B-BCF5-084B-B00D-C96858545AD4}"/>
              </a:ext>
            </a:extLst>
          </p:cNvPr>
          <p:cNvPicPr>
            <a:picLocks noChangeAspect="1"/>
          </p:cNvPicPr>
          <p:nvPr/>
        </p:nvPicPr>
        <p:blipFill>
          <a:blip r:embed="rId4"/>
          <a:stretch>
            <a:fillRect/>
          </a:stretch>
        </p:blipFill>
        <p:spPr>
          <a:xfrm>
            <a:off x="7773236" y="5632534"/>
            <a:ext cx="1885950" cy="485775"/>
          </a:xfrm>
          <a:prstGeom prst="rect">
            <a:avLst/>
          </a:prstGeom>
        </p:spPr>
      </p:pic>
      <p:cxnSp>
        <p:nvCxnSpPr>
          <p:cNvPr id="7" name="Straight Arrow Connector 6">
            <a:extLst>
              <a:ext uri="{FF2B5EF4-FFF2-40B4-BE49-F238E27FC236}">
                <a16:creationId xmlns:a16="http://schemas.microsoft.com/office/drawing/2014/main" id="{D3C287FE-F6E9-0D31-CE4F-C79748FB7811}"/>
              </a:ext>
            </a:extLst>
          </p:cNvPr>
          <p:cNvCxnSpPr/>
          <p:nvPr/>
        </p:nvCxnSpPr>
        <p:spPr>
          <a:xfrm>
            <a:off x="7471302" y="2461846"/>
            <a:ext cx="597876" cy="527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64D677-BB49-4667-DC67-25AAD0A03E1B}"/>
              </a:ext>
            </a:extLst>
          </p:cNvPr>
          <p:cNvCxnSpPr>
            <a:cxnSpLocks/>
          </p:cNvCxnSpPr>
          <p:nvPr/>
        </p:nvCxnSpPr>
        <p:spPr>
          <a:xfrm>
            <a:off x="7364355" y="3116897"/>
            <a:ext cx="691454" cy="1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7288AB-36D5-ED53-D191-EC8D228A845E}"/>
              </a:ext>
            </a:extLst>
          </p:cNvPr>
          <p:cNvCxnSpPr>
            <a:cxnSpLocks/>
          </p:cNvCxnSpPr>
          <p:nvPr/>
        </p:nvCxnSpPr>
        <p:spPr>
          <a:xfrm flipV="1">
            <a:off x="7417829" y="3336962"/>
            <a:ext cx="584507" cy="809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859EC0-9151-235F-9BC2-8DCC653584D1}"/>
              </a:ext>
            </a:extLst>
          </p:cNvPr>
          <p:cNvCxnSpPr>
            <a:cxnSpLocks/>
          </p:cNvCxnSpPr>
          <p:nvPr/>
        </p:nvCxnSpPr>
        <p:spPr>
          <a:xfrm>
            <a:off x="8540775" y="3116896"/>
            <a:ext cx="691454" cy="1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circle with a black line&#10;&#10;Description automatically generated">
            <a:extLst>
              <a:ext uri="{FF2B5EF4-FFF2-40B4-BE49-F238E27FC236}">
                <a16:creationId xmlns:a16="http://schemas.microsoft.com/office/drawing/2014/main" id="{9A55A129-5040-5877-A0D5-A93AEA4159AC}"/>
              </a:ext>
            </a:extLst>
          </p:cNvPr>
          <p:cNvPicPr>
            <a:picLocks noChangeAspect="1"/>
          </p:cNvPicPr>
          <p:nvPr/>
        </p:nvPicPr>
        <p:blipFill>
          <a:blip r:embed="rId5"/>
          <a:stretch>
            <a:fillRect/>
          </a:stretch>
        </p:blipFill>
        <p:spPr>
          <a:xfrm>
            <a:off x="8039017" y="2707189"/>
            <a:ext cx="1381125" cy="828675"/>
          </a:xfrm>
          <a:prstGeom prst="rect">
            <a:avLst/>
          </a:prstGeom>
        </p:spPr>
      </p:pic>
      <p:sp>
        <p:nvSpPr>
          <p:cNvPr id="13" name="TextBox 12">
            <a:extLst>
              <a:ext uri="{FF2B5EF4-FFF2-40B4-BE49-F238E27FC236}">
                <a16:creationId xmlns:a16="http://schemas.microsoft.com/office/drawing/2014/main" id="{C2552224-2B46-9A24-75C2-D7B2292FD154}"/>
              </a:ext>
            </a:extLst>
          </p:cNvPr>
          <p:cNvSpPr txBox="1"/>
          <p:nvPr/>
        </p:nvSpPr>
        <p:spPr>
          <a:xfrm>
            <a:off x="648677" y="1050552"/>
            <a:ext cx="1713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Input Layer:</a:t>
            </a:r>
          </a:p>
          <a:p>
            <a:r>
              <a:rPr lang="en-US" sz="1400">
                <a:ea typeface="Calibri"/>
                <a:cs typeface="Calibri"/>
              </a:rPr>
              <a:t>21 parameters</a:t>
            </a:r>
          </a:p>
        </p:txBody>
      </p:sp>
      <p:sp>
        <p:nvSpPr>
          <p:cNvPr id="14" name="TextBox 13">
            <a:extLst>
              <a:ext uri="{FF2B5EF4-FFF2-40B4-BE49-F238E27FC236}">
                <a16:creationId xmlns:a16="http://schemas.microsoft.com/office/drawing/2014/main" id="{BC539A8B-4B10-F5AA-F4AC-E60E98976838}"/>
              </a:ext>
            </a:extLst>
          </p:cNvPr>
          <p:cNvSpPr txBox="1"/>
          <p:nvPr/>
        </p:nvSpPr>
        <p:spPr>
          <a:xfrm>
            <a:off x="4542563" y="983542"/>
            <a:ext cx="1713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Hidden Layer 1: 28 neurons, </a:t>
            </a:r>
            <a:r>
              <a:rPr lang="en-US" sz="1400" err="1">
                <a:ea typeface="Calibri"/>
                <a:cs typeface="Calibri"/>
              </a:rPr>
              <a:t>ReLU</a:t>
            </a:r>
            <a:endParaRPr lang="en-US" sz="1400">
              <a:ea typeface="Calibri"/>
              <a:cs typeface="Calibri"/>
            </a:endParaRPr>
          </a:p>
        </p:txBody>
      </p:sp>
      <p:sp>
        <p:nvSpPr>
          <p:cNvPr id="15" name="TextBox 14">
            <a:extLst>
              <a:ext uri="{FF2B5EF4-FFF2-40B4-BE49-F238E27FC236}">
                <a16:creationId xmlns:a16="http://schemas.microsoft.com/office/drawing/2014/main" id="{5714C48A-2543-4507-7DE1-0CE069DD7CC3}"/>
              </a:ext>
            </a:extLst>
          </p:cNvPr>
          <p:cNvSpPr txBox="1"/>
          <p:nvPr/>
        </p:nvSpPr>
        <p:spPr>
          <a:xfrm>
            <a:off x="6334265" y="993066"/>
            <a:ext cx="1713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Hidden Layer 2: 14 neurons, </a:t>
            </a:r>
            <a:r>
              <a:rPr lang="en-US" sz="1400" err="1">
                <a:ea typeface="Calibri"/>
                <a:cs typeface="Calibri"/>
              </a:rPr>
              <a:t>ReLU</a:t>
            </a:r>
          </a:p>
        </p:txBody>
      </p:sp>
      <p:sp>
        <p:nvSpPr>
          <p:cNvPr id="6" name="TextBox 5">
            <a:extLst>
              <a:ext uri="{FF2B5EF4-FFF2-40B4-BE49-F238E27FC236}">
                <a16:creationId xmlns:a16="http://schemas.microsoft.com/office/drawing/2014/main" id="{FD494AAD-4301-4B2C-EAD9-A83D96CCBD9D}"/>
              </a:ext>
            </a:extLst>
          </p:cNvPr>
          <p:cNvSpPr txBox="1"/>
          <p:nvPr/>
        </p:nvSpPr>
        <p:spPr>
          <a:xfrm>
            <a:off x="8267840" y="954966"/>
            <a:ext cx="1713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Output Layer:</a:t>
            </a:r>
            <a:br>
              <a:rPr lang="en-US" sz="1400">
                <a:ea typeface="Calibri"/>
                <a:cs typeface="Calibri"/>
              </a:rPr>
            </a:br>
            <a:r>
              <a:rPr lang="en-US" sz="1400">
                <a:ea typeface="Calibri"/>
                <a:cs typeface="Calibri"/>
              </a:rPr>
              <a:t>1 neuron, sigmoid</a:t>
            </a:r>
          </a:p>
        </p:txBody>
      </p:sp>
    </p:spTree>
    <p:extLst>
      <p:ext uri="{BB962C8B-B14F-4D97-AF65-F5344CB8AC3E}">
        <p14:creationId xmlns:p14="http://schemas.microsoft.com/office/powerpoint/2010/main" val="95220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19</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646359" y="365128"/>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Logistic Regression</a:t>
            </a:r>
            <a:endParaRPr kumimoji="0" lang="en-US" sz="2800" b="1" i="0" u="none" strike="noStrike" kern="1200" cap="none" spc="0" normalizeH="0" baseline="0" noProof="0">
              <a:ln>
                <a:noFill/>
              </a:ln>
              <a:solidFill>
                <a:srgbClr val="363D45"/>
              </a:solidFill>
              <a:effectLst/>
              <a:uLnTx/>
              <a:uFillTx/>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646176" y="777345"/>
            <a:ext cx="510081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000000"/>
                </a:solidFill>
                <a:ea typeface="+mn-lt"/>
                <a:cs typeface="+mn-lt"/>
              </a:rPr>
              <a:t>About Model</a:t>
            </a:r>
          </a:p>
          <a:p>
            <a:pPr marL="742315" lvl="1" indent="-285750">
              <a:buFont typeface="Arial"/>
              <a:buChar char="•"/>
            </a:pPr>
            <a:r>
              <a:rPr lang="en-US" sz="1400">
                <a:solidFill>
                  <a:srgbClr val="000000"/>
                </a:solidFill>
                <a:ea typeface="+mn-lt"/>
                <a:cs typeface="+mn-lt"/>
              </a:rPr>
              <a:t>Logistic regression is a supervised machine learning algorithm used for both classification and regression tasks. In classification, the goal is to predict the probability that an instance belongs to a given class or not. </a:t>
            </a:r>
          </a:p>
          <a:p>
            <a:pPr marL="285750" indent="-285750">
              <a:buFont typeface="Arial"/>
              <a:buChar char="•"/>
            </a:pPr>
            <a:r>
              <a:rPr lang="en-US" sz="1400" b="1">
                <a:solidFill>
                  <a:srgbClr val="000000"/>
                </a:solidFill>
                <a:ea typeface="+mn-lt"/>
                <a:cs typeface="+mn-lt"/>
              </a:rPr>
              <a:t>Model Evaluation</a:t>
            </a:r>
            <a:r>
              <a:rPr lang="en-US" sz="1400">
                <a:solidFill>
                  <a:srgbClr val="000000"/>
                </a:solidFill>
                <a:ea typeface="+mn-lt"/>
                <a:cs typeface="+mn-lt"/>
              </a:rPr>
              <a:t>:</a:t>
            </a:r>
          </a:p>
          <a:p>
            <a:pPr marL="742315" lvl="1" indent="-285750">
              <a:buFont typeface="Arial"/>
              <a:buChar char="•"/>
            </a:pPr>
            <a:r>
              <a:rPr lang="en-US" sz="1400">
                <a:solidFill>
                  <a:srgbClr val="000000"/>
                </a:solidFill>
                <a:ea typeface="+mn-lt"/>
                <a:cs typeface="+mn-lt"/>
              </a:rPr>
              <a:t>Binary Classifier</a:t>
            </a:r>
          </a:p>
          <a:p>
            <a:pPr marL="742315" lvl="1" indent="-285750">
              <a:buFont typeface="Arial"/>
              <a:buChar char="•"/>
            </a:pPr>
            <a:r>
              <a:rPr lang="en-US" sz="1400">
                <a:solidFill>
                  <a:srgbClr val="000000"/>
                </a:solidFill>
                <a:ea typeface="+mn-lt"/>
                <a:cs typeface="+mn-lt"/>
              </a:rPr>
              <a:t>L2 penalty is used for model training and evaluation. </a:t>
            </a:r>
            <a:endParaRPr lang="en-US" sz="1400">
              <a:solidFill>
                <a:srgbClr val="000000"/>
              </a:solidFill>
              <a:ea typeface="Calibri"/>
              <a:cs typeface="Calibri"/>
            </a:endParaRPr>
          </a:p>
          <a:p>
            <a:pPr marL="285750" indent="-285750">
              <a:buFont typeface="Arial"/>
              <a:buChar char="•"/>
            </a:pPr>
            <a:r>
              <a:rPr lang="en-US" sz="1400" b="1">
                <a:solidFill>
                  <a:srgbClr val="000000"/>
                </a:solidFill>
                <a:ea typeface="+mn-lt"/>
                <a:cs typeface="+mn-lt"/>
              </a:rPr>
              <a:t>Performance Metrics</a:t>
            </a:r>
            <a:r>
              <a:rPr lang="en-US" sz="1400">
                <a:solidFill>
                  <a:srgbClr val="000000"/>
                </a:solidFill>
                <a:ea typeface="+mn-lt"/>
                <a:cs typeface="+mn-lt"/>
              </a:rPr>
              <a:t>:</a:t>
            </a:r>
            <a:endParaRPr lang="en-US" sz="1400">
              <a:ea typeface="Calibri"/>
              <a:cs typeface="Calibri"/>
            </a:endParaRPr>
          </a:p>
          <a:p>
            <a:pPr marL="742315" lvl="1" indent="-285750">
              <a:buFont typeface="Arial"/>
              <a:buChar char="•"/>
            </a:pPr>
            <a:r>
              <a:rPr lang="en-US" sz="1400">
                <a:solidFill>
                  <a:srgbClr val="000000"/>
                </a:solidFill>
                <a:ea typeface="+mn-lt"/>
                <a:cs typeface="+mn-lt"/>
              </a:rPr>
              <a:t>Model performance was evaluated using </a:t>
            </a:r>
            <a:r>
              <a:rPr lang="en-US" sz="1400" b="1">
                <a:solidFill>
                  <a:srgbClr val="000000"/>
                </a:solidFill>
                <a:ea typeface="+mn-lt"/>
                <a:cs typeface="+mn-lt"/>
              </a:rPr>
              <a:t>accuracy score</a:t>
            </a:r>
            <a:r>
              <a:rPr lang="en-US" sz="1400">
                <a:solidFill>
                  <a:srgbClr val="000000"/>
                </a:solidFill>
                <a:ea typeface="+mn-lt"/>
                <a:cs typeface="+mn-lt"/>
              </a:rPr>
              <a:t> on the test set.</a:t>
            </a:r>
            <a:endParaRPr lang="en-US" sz="1400">
              <a:solidFill>
                <a:srgbClr val="363D45"/>
              </a:solidFill>
            </a:endParaRPr>
          </a:p>
          <a:p>
            <a:pPr marL="285750" indent="-285750">
              <a:buFont typeface="Arial"/>
              <a:buChar char="•"/>
            </a:pPr>
            <a:r>
              <a:rPr lang="en-US" sz="1400" b="1">
                <a:solidFill>
                  <a:srgbClr val="000000"/>
                </a:solidFill>
              </a:rPr>
              <a:t>Results</a:t>
            </a:r>
            <a:endParaRPr lang="en-US" sz="1400">
              <a:ea typeface="Calibri"/>
              <a:cs typeface="Calibri"/>
            </a:endParaRPr>
          </a:p>
          <a:p>
            <a:pPr marL="742315" lvl="1" indent="-285750">
              <a:buFont typeface="Arial"/>
              <a:buChar char="•"/>
            </a:pPr>
            <a:r>
              <a:rPr lang="en-US" sz="1400">
                <a:solidFill>
                  <a:srgbClr val="000000"/>
                </a:solidFill>
                <a:ea typeface="+mn-lt"/>
                <a:cs typeface="+mn-lt"/>
              </a:rPr>
              <a:t>The highest accuracy was achieved at random state=</a:t>
            </a:r>
            <a:r>
              <a:rPr lang="en-US" sz="1400" b="1">
                <a:solidFill>
                  <a:srgbClr val="000000"/>
                </a:solidFill>
                <a:ea typeface="+mn-lt"/>
                <a:cs typeface="+mn-lt"/>
              </a:rPr>
              <a:t>57</a:t>
            </a:r>
            <a:r>
              <a:rPr lang="en-US" sz="1400">
                <a:solidFill>
                  <a:srgbClr val="000000"/>
                </a:solidFill>
                <a:ea typeface="+mn-lt"/>
                <a:cs typeface="+mn-lt"/>
              </a:rPr>
              <a:t>, with a score of </a:t>
            </a:r>
            <a:r>
              <a:rPr lang="en-US" sz="1400" b="1">
                <a:solidFill>
                  <a:srgbClr val="000000"/>
                </a:solidFill>
                <a:ea typeface="+mn-lt"/>
                <a:cs typeface="+mn-lt"/>
              </a:rPr>
              <a:t>75.54%</a:t>
            </a:r>
          </a:p>
          <a:p>
            <a:pPr marL="742315" lvl="1" indent="-285750">
              <a:buFont typeface="Arial"/>
              <a:buChar char="•"/>
            </a:pPr>
            <a:endParaRPr lang="en-US" sz="1400" b="1">
              <a:solidFill>
                <a:srgbClr val="000000"/>
              </a:solidFill>
              <a:ea typeface="+mn-lt"/>
              <a:cs typeface="+mn-lt"/>
            </a:endParaRPr>
          </a:p>
        </p:txBody>
      </p:sp>
      <p:pic>
        <p:nvPicPr>
          <p:cNvPr id="2" name="Picture 1" descr="A screenshot of a graph&#10;&#10;Description automatically generated">
            <a:extLst>
              <a:ext uri="{FF2B5EF4-FFF2-40B4-BE49-F238E27FC236}">
                <a16:creationId xmlns:a16="http://schemas.microsoft.com/office/drawing/2014/main" id="{F3F55B5D-1563-56F8-84E2-C6757D6E32D4}"/>
              </a:ext>
            </a:extLst>
          </p:cNvPr>
          <p:cNvPicPr>
            <a:picLocks noChangeAspect="1"/>
          </p:cNvPicPr>
          <p:nvPr/>
        </p:nvPicPr>
        <p:blipFill>
          <a:blip r:embed="rId2"/>
          <a:stretch>
            <a:fillRect/>
          </a:stretch>
        </p:blipFill>
        <p:spPr>
          <a:xfrm>
            <a:off x="6482347" y="774617"/>
            <a:ext cx="4721726" cy="430613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7FC597F-FFB7-9551-A7EF-972450787FFB}"/>
              </a:ext>
            </a:extLst>
          </p:cNvPr>
          <p:cNvPicPr>
            <a:picLocks noChangeAspect="1"/>
          </p:cNvPicPr>
          <p:nvPr/>
        </p:nvPicPr>
        <p:blipFill>
          <a:blip r:embed="rId3"/>
          <a:stretch>
            <a:fillRect/>
          </a:stretch>
        </p:blipFill>
        <p:spPr>
          <a:xfrm>
            <a:off x="1192296" y="3911350"/>
            <a:ext cx="4192672" cy="2350669"/>
          </a:xfrm>
          <a:prstGeom prst="rect">
            <a:avLst/>
          </a:prstGeom>
        </p:spPr>
      </p:pic>
    </p:spTree>
    <p:extLst>
      <p:ext uri="{BB962C8B-B14F-4D97-AF65-F5344CB8AC3E}">
        <p14:creationId xmlns:p14="http://schemas.microsoft.com/office/powerpoint/2010/main" val="414679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C11-FCED-C557-8B84-F231A19034AC}"/>
              </a:ext>
            </a:extLst>
          </p:cNvPr>
          <p:cNvSpPr>
            <a:spLocks noGrp="1"/>
          </p:cNvSpPr>
          <p:nvPr>
            <p:ph type="title"/>
          </p:nvPr>
        </p:nvSpPr>
        <p:spPr/>
        <p:txBody>
          <a:bodyPr/>
          <a:lstStyle/>
          <a:p>
            <a:pPr algn="ctr"/>
            <a:r>
              <a:rPr lang="en-US">
                <a:solidFill>
                  <a:srgbClr val="7D123C"/>
                </a:solidFill>
              </a:rPr>
              <a:t>Team Members</a:t>
            </a:r>
          </a:p>
        </p:txBody>
      </p:sp>
      <p:sp>
        <p:nvSpPr>
          <p:cNvPr id="5" name="Slide Number Placeholder 4">
            <a:extLst>
              <a:ext uri="{FF2B5EF4-FFF2-40B4-BE49-F238E27FC236}">
                <a16:creationId xmlns:a16="http://schemas.microsoft.com/office/drawing/2014/main" id="{D11268D3-07ED-514A-961B-1F062FCA55AF}"/>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14" name="Google Shape;96;p14">
            <a:extLst>
              <a:ext uri="{FF2B5EF4-FFF2-40B4-BE49-F238E27FC236}">
                <a16:creationId xmlns:a16="http://schemas.microsoft.com/office/drawing/2014/main" id="{0CB4829E-B79E-A976-9D86-F876DA65AEF6}"/>
              </a:ext>
            </a:extLst>
          </p:cNvPr>
          <p:cNvSpPr txBox="1">
            <a:spLocks/>
          </p:cNvSpPr>
          <p:nvPr/>
        </p:nvSpPr>
        <p:spPr>
          <a:xfrm>
            <a:off x="895383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t>Komal </a:t>
            </a:r>
            <a:r>
              <a:rPr lang="en-US" err="1"/>
              <a:t>Wavhal</a:t>
            </a:r>
            <a:endParaRPr lang="en-US"/>
          </a:p>
          <a:p>
            <a:r>
              <a:rPr lang="en-US"/>
              <a:t>CWID: 20034443</a:t>
            </a:r>
          </a:p>
        </p:txBody>
      </p:sp>
      <p:sp>
        <p:nvSpPr>
          <p:cNvPr id="15" name="Google Shape;97;p14">
            <a:extLst>
              <a:ext uri="{FF2B5EF4-FFF2-40B4-BE49-F238E27FC236}">
                <a16:creationId xmlns:a16="http://schemas.microsoft.com/office/drawing/2014/main" id="{FEDEDC08-D7B7-266B-E58A-2596F7118989}"/>
              </a:ext>
            </a:extLst>
          </p:cNvPr>
          <p:cNvSpPr txBox="1">
            <a:spLocks/>
          </p:cNvSpPr>
          <p:nvPr/>
        </p:nvSpPr>
        <p:spPr>
          <a:xfrm>
            <a:off x="6000874" y="3821261"/>
            <a:ext cx="2562668"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t>Lilli Nappi</a:t>
            </a:r>
          </a:p>
          <a:p>
            <a:r>
              <a:rPr lang="en-US"/>
              <a:t>CWID: 20006502</a:t>
            </a:r>
          </a:p>
        </p:txBody>
      </p:sp>
      <p:sp>
        <p:nvSpPr>
          <p:cNvPr id="16" name="Google Shape;98;p14">
            <a:extLst>
              <a:ext uri="{FF2B5EF4-FFF2-40B4-BE49-F238E27FC236}">
                <a16:creationId xmlns:a16="http://schemas.microsoft.com/office/drawing/2014/main" id="{772D2FB5-D46A-38D3-754C-EB4DD88BCE84}"/>
              </a:ext>
            </a:extLst>
          </p:cNvPr>
          <p:cNvSpPr txBox="1">
            <a:spLocks/>
          </p:cNvSpPr>
          <p:nvPr/>
        </p:nvSpPr>
        <p:spPr>
          <a:xfrm>
            <a:off x="650753" y="3823183"/>
            <a:ext cx="2385465" cy="846527"/>
          </a:xfrm>
          <a:prstGeom prst="rect">
            <a:avLst/>
          </a:prstGeom>
        </p:spPr>
        <p:txBody>
          <a:bodyPr spcFirstLastPara="1" vert="horz" wrap="square" lIns="91425" tIns="91425" rIns="91425" bIns="91425" rtlCol="0" anchor="t" anchorCtr="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600">
                <a:latin typeface="IBM Plex Sans"/>
              </a:rPr>
              <a:t>Milan G Chandiramani</a:t>
            </a:r>
          </a:p>
          <a:p>
            <a:pPr marL="0" indent="0" algn="ctr">
              <a:lnSpc>
                <a:spcPct val="50000"/>
              </a:lnSpc>
              <a:spcBef>
                <a:spcPts val="1600"/>
              </a:spcBef>
              <a:spcAft>
                <a:spcPts val="1600"/>
              </a:spcAft>
              <a:buFont typeface="Wingdings" pitchFamily="2" charset="2"/>
              <a:buNone/>
            </a:pPr>
            <a:r>
              <a:rPr lang="en-US" sz="1600">
                <a:latin typeface="IBM Plex Sans"/>
              </a:rPr>
              <a:t>CWID: 20032010</a:t>
            </a:r>
          </a:p>
        </p:txBody>
      </p:sp>
      <p:sp>
        <p:nvSpPr>
          <p:cNvPr id="17" name="Google Shape;99;p14">
            <a:extLst>
              <a:ext uri="{FF2B5EF4-FFF2-40B4-BE49-F238E27FC236}">
                <a16:creationId xmlns:a16="http://schemas.microsoft.com/office/drawing/2014/main" id="{F99420ED-EE6F-8405-939E-4E372C0C91B8}"/>
              </a:ext>
            </a:extLst>
          </p:cNvPr>
          <p:cNvSpPr txBox="1">
            <a:spLocks/>
          </p:cNvSpPr>
          <p:nvPr/>
        </p:nvSpPr>
        <p:spPr>
          <a:xfrm>
            <a:off x="3675702" y="3841268"/>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latin typeface="IBM Plex Sans"/>
              </a:rPr>
              <a:t>Suraj Gangwani</a:t>
            </a:r>
          </a:p>
          <a:p>
            <a:r>
              <a:rPr lang="en-US">
                <a:latin typeface="IBM Plex Sans"/>
              </a:rPr>
              <a:t>CWID: 20031820</a:t>
            </a:r>
            <a:endParaRPr lang="en-US"/>
          </a:p>
        </p:txBody>
      </p:sp>
      <p:pic>
        <p:nvPicPr>
          <p:cNvPr id="18" name="Picture 17" descr="A person in a suit and tie&#10;&#10;Description automatically generated">
            <a:extLst>
              <a:ext uri="{FF2B5EF4-FFF2-40B4-BE49-F238E27FC236}">
                <a16:creationId xmlns:a16="http://schemas.microsoft.com/office/drawing/2014/main" id="{91153F71-CAF4-8338-BE56-61F84CA5505C}"/>
              </a:ext>
            </a:extLst>
          </p:cNvPr>
          <p:cNvPicPr>
            <a:picLocks noChangeAspect="1"/>
          </p:cNvPicPr>
          <p:nvPr/>
        </p:nvPicPr>
        <p:blipFill>
          <a:blip r:embed="rId2"/>
          <a:srcRect l="3704" r="2469" b="2058"/>
          <a:stretch/>
        </p:blipFill>
        <p:spPr>
          <a:xfrm>
            <a:off x="927140" y="1920292"/>
            <a:ext cx="1787411" cy="1865800"/>
          </a:xfrm>
          <a:prstGeom prst="rect">
            <a:avLst/>
          </a:prstGeom>
        </p:spPr>
      </p:pic>
      <p:pic>
        <p:nvPicPr>
          <p:cNvPr id="19" name="Picture 18" descr="A person with long hair smiling&#10;&#10;Description automatically generated">
            <a:extLst>
              <a:ext uri="{FF2B5EF4-FFF2-40B4-BE49-F238E27FC236}">
                <a16:creationId xmlns:a16="http://schemas.microsoft.com/office/drawing/2014/main" id="{170A6625-29F6-AA8B-3CD1-ABA96B32EB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437475" y="1910717"/>
            <a:ext cx="1865801" cy="1865801"/>
          </a:xfrm>
          <a:prstGeom prst="rect">
            <a:avLst/>
          </a:prstGeom>
        </p:spPr>
      </p:pic>
      <p:pic>
        <p:nvPicPr>
          <p:cNvPr id="23" name="Graphic 22" descr="Male profile with solid fill">
            <a:extLst>
              <a:ext uri="{FF2B5EF4-FFF2-40B4-BE49-F238E27FC236}">
                <a16:creationId xmlns:a16="http://schemas.microsoft.com/office/drawing/2014/main" id="{E6BFCE04-AC90-6B67-9C83-B75841DFC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5302" y="2055219"/>
            <a:ext cx="1865801" cy="1865801"/>
          </a:xfrm>
          <a:prstGeom prst="rect">
            <a:avLst/>
          </a:prstGeom>
        </p:spPr>
      </p:pic>
      <p:pic>
        <p:nvPicPr>
          <p:cNvPr id="25" name="Picture 24" descr="A person with dark hair wearing a blue jacket&#10;&#10;Description automatically generated">
            <a:extLst>
              <a:ext uri="{FF2B5EF4-FFF2-40B4-BE49-F238E27FC236}">
                <a16:creationId xmlns:a16="http://schemas.microsoft.com/office/drawing/2014/main" id="{BC570A1A-354D-CF12-2260-5E0811A46EF5}"/>
              </a:ext>
            </a:extLst>
          </p:cNvPr>
          <p:cNvPicPr>
            <a:picLocks noChangeAspect="1"/>
          </p:cNvPicPr>
          <p:nvPr/>
        </p:nvPicPr>
        <p:blipFill>
          <a:blip r:embed="rId7"/>
          <a:stretch>
            <a:fillRect/>
          </a:stretch>
        </p:blipFill>
        <p:spPr>
          <a:xfrm>
            <a:off x="8953831" y="1910717"/>
            <a:ext cx="1865801" cy="1865801"/>
          </a:xfrm>
          <a:prstGeom prst="rect">
            <a:avLst/>
          </a:prstGeom>
        </p:spPr>
      </p:pic>
      <p:pic>
        <p:nvPicPr>
          <p:cNvPr id="3" name="Picture 2" descr="A person in a suit and tie&#10;&#10;Description automatically generated">
            <a:extLst>
              <a:ext uri="{FF2B5EF4-FFF2-40B4-BE49-F238E27FC236}">
                <a16:creationId xmlns:a16="http://schemas.microsoft.com/office/drawing/2014/main" id="{ACC99D0A-A1EE-CF05-0167-5FB6E7BDED5E}"/>
              </a:ext>
            </a:extLst>
          </p:cNvPr>
          <p:cNvPicPr>
            <a:picLocks noChangeAspect="1"/>
          </p:cNvPicPr>
          <p:nvPr/>
        </p:nvPicPr>
        <p:blipFill>
          <a:blip r:embed="rId8"/>
          <a:stretch>
            <a:fillRect/>
          </a:stretch>
        </p:blipFill>
        <p:spPr>
          <a:xfrm>
            <a:off x="3895887" y="1918519"/>
            <a:ext cx="1462838" cy="1890252"/>
          </a:xfrm>
          <a:prstGeom prst="rect">
            <a:avLst/>
          </a:prstGeom>
        </p:spPr>
      </p:pic>
    </p:spTree>
    <p:extLst>
      <p:ext uri="{BB962C8B-B14F-4D97-AF65-F5344CB8AC3E}">
        <p14:creationId xmlns:p14="http://schemas.microsoft.com/office/powerpoint/2010/main" val="263007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20</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742815" y="95052"/>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Decision Tree C-5.0</a:t>
            </a:r>
            <a:endParaRPr lang="en-US" sz="2800" b="0">
              <a:solidFill>
                <a:srgbClr val="000000"/>
              </a:solidFill>
              <a:latin typeface="Times New Roman"/>
              <a:cs typeface="Times New Roman"/>
            </a:endParaRPr>
          </a:p>
        </p:txBody>
      </p:sp>
      <p:sp>
        <p:nvSpPr>
          <p:cNvPr id="6" name="TextBox 5">
            <a:extLst>
              <a:ext uri="{FF2B5EF4-FFF2-40B4-BE49-F238E27FC236}">
                <a16:creationId xmlns:a16="http://schemas.microsoft.com/office/drawing/2014/main" id="{F4EE08D2-35A8-1259-8579-BF4253D19456}"/>
              </a:ext>
            </a:extLst>
          </p:cNvPr>
          <p:cNvSpPr txBox="1"/>
          <p:nvPr/>
        </p:nvSpPr>
        <p:spPr>
          <a:xfrm>
            <a:off x="366454" y="459041"/>
            <a:ext cx="5100811" cy="6334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nSpc>
                <a:spcPct val="90000"/>
              </a:lnSpc>
              <a:spcAft>
                <a:spcPts val="600"/>
              </a:spcAft>
              <a:buFont typeface="Arial,Sans-Serif"/>
              <a:buChar char="•"/>
            </a:pPr>
            <a:r>
              <a:rPr lang="en-US" sz="1300" b="1">
                <a:solidFill>
                  <a:srgbClr val="000000"/>
                </a:solidFill>
                <a:ea typeface="+mn-lt"/>
                <a:cs typeface="+mn-lt"/>
              </a:rPr>
              <a:t>Preprocessing:</a:t>
            </a:r>
            <a:r>
              <a:rPr lang="en-US" sz="1300">
                <a:solidFill>
                  <a:srgbClr val="000000"/>
                </a:solidFill>
                <a:ea typeface="+mn-lt"/>
                <a:cs typeface="+mn-lt"/>
              </a:rPr>
              <a:t> </a:t>
            </a:r>
            <a:endParaRPr lang="en-US" sz="1300">
              <a:ea typeface="Calibri"/>
              <a:cs typeface="Calibri"/>
            </a:endParaRPr>
          </a:p>
          <a:p>
            <a:pPr marL="742315" lvl="1" indent="-228600">
              <a:lnSpc>
                <a:spcPct val="90000"/>
              </a:lnSpc>
              <a:spcAft>
                <a:spcPts val="600"/>
              </a:spcAft>
              <a:buFont typeface="Arial,Sans-Serif"/>
              <a:buChar char="•"/>
            </a:pPr>
            <a:r>
              <a:rPr lang="en-US" sz="1300">
                <a:solidFill>
                  <a:srgbClr val="000000"/>
                </a:solidFill>
                <a:ea typeface="+mn-lt"/>
                <a:cs typeface="+mn-lt"/>
              </a:rPr>
              <a:t>Categorized BMI 0: &lt;=18, 1: 19-24, 2: 25-29, 3: 30-39, 4: 40+ according to CDC guidelines</a:t>
            </a:r>
          </a:p>
          <a:p>
            <a:pPr marL="742315" lvl="1" indent="-228600">
              <a:lnSpc>
                <a:spcPct val="90000"/>
              </a:lnSpc>
              <a:spcAft>
                <a:spcPts val="600"/>
              </a:spcAft>
              <a:buFont typeface="Arial,Sans-Serif"/>
              <a:buChar char="•"/>
            </a:pPr>
            <a:r>
              <a:rPr lang="en-US" sz="1300">
                <a:solidFill>
                  <a:srgbClr val="000000"/>
                </a:solidFill>
                <a:ea typeface="+mn-lt"/>
                <a:cs typeface="+mn-lt"/>
              </a:rPr>
              <a:t>One-hot encoded categorical values General Health, Age, Education, BMI and Income </a:t>
            </a:r>
          </a:p>
          <a:p>
            <a:pPr marL="742315" lvl="1" indent="-228600">
              <a:lnSpc>
                <a:spcPct val="90000"/>
              </a:lnSpc>
              <a:spcAft>
                <a:spcPts val="600"/>
              </a:spcAft>
              <a:buFont typeface="Arial,Sans-Serif"/>
              <a:buChar char="•"/>
            </a:pPr>
            <a:r>
              <a:rPr lang="en-US" sz="1300">
                <a:solidFill>
                  <a:srgbClr val="000000"/>
                </a:solidFill>
                <a:ea typeface="+mn-lt"/>
                <a:cs typeface="+mn-lt"/>
              </a:rPr>
              <a:t>Top 15 Params: '</a:t>
            </a:r>
            <a:r>
              <a:rPr lang="en-US" sz="1300" err="1">
                <a:solidFill>
                  <a:srgbClr val="000000"/>
                </a:solidFill>
                <a:ea typeface="+mn-lt"/>
                <a:cs typeface="+mn-lt"/>
              </a:rPr>
              <a:t>HighBP</a:t>
            </a:r>
            <a:r>
              <a:rPr lang="en-US" sz="1300">
                <a:solidFill>
                  <a:srgbClr val="000000"/>
                </a:solidFill>
                <a:ea typeface="+mn-lt"/>
                <a:cs typeface="+mn-lt"/>
              </a:rPr>
              <a:t>', '</a:t>
            </a:r>
            <a:r>
              <a:rPr lang="en-US" sz="1300" err="1">
                <a:solidFill>
                  <a:srgbClr val="000000"/>
                </a:solidFill>
                <a:ea typeface="+mn-lt"/>
                <a:cs typeface="+mn-lt"/>
              </a:rPr>
              <a:t>HighChol</a:t>
            </a:r>
            <a:r>
              <a:rPr lang="en-US" sz="1300">
                <a:solidFill>
                  <a:srgbClr val="000000"/>
                </a:solidFill>
                <a:ea typeface="+mn-lt"/>
                <a:cs typeface="+mn-lt"/>
              </a:rPr>
              <a:t>', 'BMI', 'Smoker', 'Stroke', '</a:t>
            </a:r>
            <a:r>
              <a:rPr lang="en-US" sz="1300" err="1">
                <a:solidFill>
                  <a:srgbClr val="000000"/>
                </a:solidFill>
                <a:ea typeface="+mn-lt"/>
                <a:cs typeface="+mn-lt"/>
              </a:rPr>
              <a:t>HeartDiseaseorAttack</a:t>
            </a:r>
            <a:r>
              <a:rPr lang="en-US" sz="1300">
                <a:solidFill>
                  <a:srgbClr val="000000"/>
                </a:solidFill>
                <a:ea typeface="+mn-lt"/>
                <a:cs typeface="+mn-lt"/>
              </a:rPr>
              <a:t>', '</a:t>
            </a:r>
            <a:r>
              <a:rPr lang="en-US" sz="1300" err="1">
                <a:solidFill>
                  <a:srgbClr val="000000"/>
                </a:solidFill>
                <a:ea typeface="+mn-lt"/>
                <a:cs typeface="+mn-lt"/>
              </a:rPr>
              <a:t>PhysActivity</a:t>
            </a:r>
            <a:r>
              <a:rPr lang="en-US" sz="1300">
                <a:solidFill>
                  <a:srgbClr val="000000"/>
                </a:solidFill>
                <a:ea typeface="+mn-lt"/>
                <a:cs typeface="+mn-lt"/>
              </a:rPr>
              <a:t>', '</a:t>
            </a:r>
            <a:r>
              <a:rPr lang="en-US" sz="1300" err="1">
                <a:solidFill>
                  <a:srgbClr val="000000"/>
                </a:solidFill>
                <a:ea typeface="+mn-lt"/>
                <a:cs typeface="+mn-lt"/>
              </a:rPr>
              <a:t>NoDocbcCost</a:t>
            </a:r>
            <a:r>
              <a:rPr lang="en-US" sz="1300">
                <a:solidFill>
                  <a:srgbClr val="000000"/>
                </a:solidFill>
                <a:ea typeface="+mn-lt"/>
                <a:cs typeface="+mn-lt"/>
              </a:rPr>
              <a:t>', '</a:t>
            </a:r>
            <a:r>
              <a:rPr lang="en-US" sz="1300" err="1">
                <a:solidFill>
                  <a:srgbClr val="000000"/>
                </a:solidFill>
                <a:ea typeface="+mn-lt"/>
                <a:cs typeface="+mn-lt"/>
              </a:rPr>
              <a:t>GenHlth</a:t>
            </a:r>
            <a:r>
              <a:rPr lang="en-US" sz="1300">
                <a:solidFill>
                  <a:srgbClr val="000000"/>
                </a:solidFill>
                <a:ea typeface="+mn-lt"/>
                <a:cs typeface="+mn-lt"/>
              </a:rPr>
              <a:t>', '</a:t>
            </a:r>
            <a:r>
              <a:rPr lang="en-US" sz="1300" err="1">
                <a:solidFill>
                  <a:srgbClr val="000000"/>
                </a:solidFill>
                <a:ea typeface="+mn-lt"/>
                <a:cs typeface="+mn-lt"/>
              </a:rPr>
              <a:t>MentHlth</a:t>
            </a:r>
            <a:r>
              <a:rPr lang="en-US" sz="1300">
                <a:solidFill>
                  <a:srgbClr val="000000"/>
                </a:solidFill>
                <a:ea typeface="+mn-lt"/>
                <a:cs typeface="+mn-lt"/>
              </a:rPr>
              <a:t>', '</a:t>
            </a:r>
            <a:r>
              <a:rPr lang="en-US" sz="1300" err="1">
                <a:solidFill>
                  <a:srgbClr val="000000"/>
                </a:solidFill>
                <a:ea typeface="+mn-lt"/>
                <a:cs typeface="+mn-lt"/>
              </a:rPr>
              <a:t>PhysHlth</a:t>
            </a:r>
            <a:r>
              <a:rPr lang="en-US" sz="1300">
                <a:solidFill>
                  <a:srgbClr val="000000"/>
                </a:solidFill>
                <a:ea typeface="+mn-lt"/>
                <a:cs typeface="+mn-lt"/>
              </a:rPr>
              <a:t>', '</a:t>
            </a:r>
            <a:r>
              <a:rPr lang="en-US" sz="1300" err="1">
                <a:solidFill>
                  <a:srgbClr val="000000"/>
                </a:solidFill>
                <a:ea typeface="+mn-lt"/>
                <a:cs typeface="+mn-lt"/>
              </a:rPr>
              <a:t>DiffWalk</a:t>
            </a:r>
            <a:r>
              <a:rPr lang="en-US" sz="1300">
                <a:solidFill>
                  <a:srgbClr val="000000"/>
                </a:solidFill>
                <a:ea typeface="+mn-lt"/>
                <a:cs typeface="+mn-lt"/>
              </a:rPr>
              <a:t>', 'Age', 'Education', 'Income'</a:t>
            </a:r>
          </a:p>
          <a:p>
            <a:pPr marL="285750" indent="-228600">
              <a:lnSpc>
                <a:spcPct val="90000"/>
              </a:lnSpc>
              <a:spcAft>
                <a:spcPts val="600"/>
              </a:spcAft>
              <a:buFont typeface="Arial,Sans-Serif"/>
              <a:buChar char="•"/>
            </a:pPr>
            <a:r>
              <a:rPr lang="en-US" sz="1300" b="1">
                <a:solidFill>
                  <a:srgbClr val="000000"/>
                </a:solidFill>
                <a:ea typeface="+mn-lt"/>
                <a:cs typeface="+mn-lt"/>
              </a:rPr>
              <a:t>Model Evaluation:</a:t>
            </a:r>
          </a:p>
          <a:p>
            <a:pPr marL="742315" lvl="1" indent="-228600">
              <a:lnSpc>
                <a:spcPct val="90000"/>
              </a:lnSpc>
              <a:spcAft>
                <a:spcPts val="600"/>
              </a:spcAft>
              <a:buFont typeface="Arial,Sans-Serif"/>
              <a:buChar char="•"/>
            </a:pPr>
            <a:r>
              <a:rPr lang="en-US" sz="1300">
                <a:solidFill>
                  <a:srgbClr val="000000"/>
                </a:solidFill>
                <a:ea typeface="+mn-lt"/>
                <a:cs typeface="+mn-lt"/>
              </a:rPr>
              <a:t>Was evaluated with criterion=entropy and </a:t>
            </a:r>
            <a:r>
              <a:rPr lang="en-US" sz="1300" err="1">
                <a:solidFill>
                  <a:srgbClr val="000000"/>
                </a:solidFill>
                <a:ea typeface="+mn-lt"/>
                <a:cs typeface="+mn-lt"/>
              </a:rPr>
              <a:t>max_depth</a:t>
            </a:r>
            <a:r>
              <a:rPr lang="en-US" sz="1300">
                <a:solidFill>
                  <a:srgbClr val="000000"/>
                </a:solidFill>
                <a:ea typeface="+mn-lt"/>
                <a:cs typeface="+mn-lt"/>
              </a:rPr>
              <a:t>=9 to shorten computational time and costs</a:t>
            </a:r>
          </a:p>
          <a:p>
            <a:pPr marL="285750" indent="-228600">
              <a:lnSpc>
                <a:spcPct val="90000"/>
              </a:lnSpc>
              <a:spcAft>
                <a:spcPts val="600"/>
              </a:spcAft>
              <a:buFont typeface="Arial,Sans-Serif"/>
              <a:buChar char="•"/>
            </a:pPr>
            <a:r>
              <a:rPr lang="en-US" sz="1300" b="1">
                <a:solidFill>
                  <a:srgbClr val="000000"/>
                </a:solidFill>
                <a:ea typeface="+mn-lt"/>
                <a:cs typeface="+mn-lt"/>
              </a:rPr>
              <a:t>Performance Metrics:</a:t>
            </a:r>
          </a:p>
          <a:p>
            <a:pPr marL="742315" lvl="1" indent="-228600">
              <a:lnSpc>
                <a:spcPct val="90000"/>
              </a:lnSpc>
              <a:spcAft>
                <a:spcPts val="600"/>
              </a:spcAft>
              <a:buFont typeface="Arial,Sans-Serif"/>
              <a:buChar char="•"/>
            </a:pPr>
            <a:r>
              <a:rPr lang="en-US" sz="1300">
                <a:solidFill>
                  <a:srgbClr val="000000"/>
                </a:solidFill>
                <a:ea typeface="+mn-lt"/>
                <a:cs typeface="+mn-lt"/>
              </a:rPr>
              <a:t>Model performance was evaluated with an accuracy score on the test set.</a:t>
            </a:r>
          </a:p>
          <a:p>
            <a:pPr marL="285750" indent="-228600">
              <a:lnSpc>
                <a:spcPct val="90000"/>
              </a:lnSpc>
              <a:spcAft>
                <a:spcPts val="600"/>
              </a:spcAft>
              <a:buFont typeface="Arial,Sans-Serif"/>
              <a:buChar char="•"/>
            </a:pPr>
            <a:r>
              <a:rPr lang="en-US" sz="1300" b="1">
                <a:solidFill>
                  <a:srgbClr val="000000"/>
                </a:solidFill>
                <a:ea typeface="+mn-lt"/>
                <a:cs typeface="+mn-lt"/>
              </a:rPr>
              <a:t>Results:</a:t>
            </a:r>
          </a:p>
          <a:p>
            <a:pPr marL="742315" lvl="1" indent="-228600">
              <a:lnSpc>
                <a:spcPct val="90000"/>
              </a:lnSpc>
              <a:spcAft>
                <a:spcPts val="600"/>
              </a:spcAft>
              <a:buFont typeface="Arial,Sans-Serif"/>
              <a:buChar char="•"/>
            </a:pPr>
            <a:r>
              <a:rPr lang="en-US" sz="1300">
                <a:solidFill>
                  <a:srgbClr val="000000"/>
                </a:solidFill>
                <a:ea typeface="+mn-lt"/>
                <a:cs typeface="+mn-lt"/>
              </a:rPr>
              <a:t>The highest accuracy was achieved at random state=35, with a score of </a:t>
            </a:r>
            <a:r>
              <a:rPr lang="en-US" sz="1300" b="1">
                <a:solidFill>
                  <a:srgbClr val="000000"/>
                </a:solidFill>
                <a:ea typeface="+mn-lt"/>
                <a:cs typeface="+mn-lt"/>
              </a:rPr>
              <a:t>73.93%</a:t>
            </a:r>
            <a:r>
              <a:rPr lang="en-US" sz="1300">
                <a:solidFill>
                  <a:srgbClr val="000000"/>
                </a:solidFill>
                <a:ea typeface="+mn-lt"/>
                <a:cs typeface="+mn-lt"/>
              </a:rPr>
              <a:t> considering </a:t>
            </a:r>
            <a:r>
              <a:rPr lang="en-US" sz="1300" b="1">
                <a:solidFill>
                  <a:srgbClr val="000000"/>
                </a:solidFill>
                <a:ea typeface="+mn-lt"/>
                <a:cs typeface="+mn-lt"/>
              </a:rPr>
              <a:t>15 most relevant parameters</a:t>
            </a:r>
            <a:r>
              <a:rPr lang="en-US" sz="1300">
                <a:solidFill>
                  <a:srgbClr val="000000"/>
                </a:solidFill>
                <a:ea typeface="+mn-lt"/>
                <a:cs typeface="+mn-lt"/>
              </a:rPr>
              <a:t>, and a score of </a:t>
            </a:r>
            <a:r>
              <a:rPr lang="en-US" sz="1300" b="1">
                <a:solidFill>
                  <a:srgbClr val="000000"/>
                </a:solidFill>
                <a:ea typeface="+mn-lt"/>
                <a:cs typeface="+mn-lt"/>
              </a:rPr>
              <a:t>73.96%</a:t>
            </a:r>
            <a:r>
              <a:rPr lang="en-US" sz="1300">
                <a:solidFill>
                  <a:srgbClr val="000000"/>
                </a:solidFill>
                <a:ea typeface="+mn-lt"/>
                <a:cs typeface="+mn-lt"/>
              </a:rPr>
              <a:t> considering </a:t>
            </a:r>
            <a:r>
              <a:rPr lang="en-US" sz="1300" b="1">
                <a:solidFill>
                  <a:srgbClr val="000000"/>
                </a:solidFill>
                <a:ea typeface="+mn-lt"/>
                <a:cs typeface="+mn-lt"/>
              </a:rPr>
              <a:t>all input parameters.</a:t>
            </a:r>
            <a:r>
              <a:rPr lang="en-US" sz="1300">
                <a:solidFill>
                  <a:srgbClr val="000000"/>
                </a:solidFill>
                <a:ea typeface="+mn-lt"/>
                <a:cs typeface="+mn-lt"/>
              </a:rPr>
              <a:t> </a:t>
            </a:r>
          </a:p>
          <a:p>
            <a:pPr marL="742315" lvl="1" indent="-228600">
              <a:lnSpc>
                <a:spcPct val="90000"/>
              </a:lnSpc>
              <a:spcAft>
                <a:spcPts val="600"/>
              </a:spcAft>
              <a:buFont typeface="Arial,Sans-Serif"/>
              <a:buChar char="•"/>
            </a:pPr>
            <a:r>
              <a:rPr lang="en-US" sz="1300">
                <a:solidFill>
                  <a:srgbClr val="000000"/>
                </a:solidFill>
                <a:ea typeface="+mn-lt"/>
                <a:cs typeface="+mn-lt"/>
              </a:rPr>
              <a:t>It is very interesting that consumption of fruits and veggies have much less correlation with a person having Diabetes.</a:t>
            </a:r>
          </a:p>
          <a:p>
            <a:pPr marL="742315" lvl="1" indent="-228600">
              <a:lnSpc>
                <a:spcPct val="90000"/>
              </a:lnSpc>
              <a:spcAft>
                <a:spcPts val="600"/>
              </a:spcAft>
              <a:buFont typeface="Arial,Sans-Serif"/>
              <a:buChar char="•"/>
            </a:pPr>
            <a:r>
              <a:rPr lang="en-US" sz="1300">
                <a:solidFill>
                  <a:srgbClr val="000000"/>
                </a:solidFill>
                <a:ea typeface="+mn-lt"/>
                <a:cs typeface="+mn-lt"/>
              </a:rPr>
              <a:t>Tree in the following page predicts those who do not have High Blood Pressure, likely to also not have diabetes even with low General Health, and high Age, BMI and High Cholesterol</a:t>
            </a:r>
          </a:p>
          <a:p>
            <a:pPr marL="742315" lvl="1" indent="-228600">
              <a:lnSpc>
                <a:spcPct val="90000"/>
              </a:lnSpc>
              <a:spcAft>
                <a:spcPts val="600"/>
              </a:spcAft>
              <a:buFont typeface="Arial,Sans-Serif"/>
              <a:buChar char="•"/>
            </a:pPr>
            <a:r>
              <a:rPr lang="en-US" sz="1300">
                <a:solidFill>
                  <a:srgbClr val="000000"/>
                </a:solidFill>
                <a:ea typeface="+mn-lt"/>
                <a:cs typeface="+mn-lt"/>
              </a:rPr>
              <a:t>While those who do have High Blood Pressure are likely to not have Diabetes if low BMI and also don't have High Cholesterol.</a:t>
            </a:r>
          </a:p>
          <a:p>
            <a:pPr marL="285750" indent="-285750">
              <a:buFont typeface="Arial"/>
              <a:buChar char="•"/>
            </a:pPr>
            <a:endParaRPr lang="en-US" sz="1300">
              <a:solidFill>
                <a:srgbClr val="000000"/>
              </a:solidFill>
              <a:ea typeface="+mn-lt"/>
              <a:cs typeface="+mn-lt"/>
            </a:endParaRPr>
          </a:p>
        </p:txBody>
      </p:sp>
      <p:pic>
        <p:nvPicPr>
          <p:cNvPr id="9" name="Picture 8" descr="A screenshot of a computer&#10;&#10;Description automatically generated">
            <a:extLst>
              <a:ext uri="{FF2B5EF4-FFF2-40B4-BE49-F238E27FC236}">
                <a16:creationId xmlns:a16="http://schemas.microsoft.com/office/drawing/2014/main" id="{4DFC2BD5-6141-8495-CABC-03266A3B56C4}"/>
              </a:ext>
            </a:extLst>
          </p:cNvPr>
          <p:cNvPicPr>
            <a:picLocks noChangeAspect="1"/>
          </p:cNvPicPr>
          <p:nvPr/>
        </p:nvPicPr>
        <p:blipFill>
          <a:blip r:embed="rId2"/>
          <a:stretch>
            <a:fillRect/>
          </a:stretch>
        </p:blipFill>
        <p:spPr>
          <a:xfrm>
            <a:off x="6178409" y="692793"/>
            <a:ext cx="4638675" cy="20193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4ABF50C-6CE3-94D2-7C2E-192A6FAC3891}"/>
              </a:ext>
            </a:extLst>
          </p:cNvPr>
          <p:cNvPicPr>
            <a:picLocks noChangeAspect="1"/>
          </p:cNvPicPr>
          <p:nvPr/>
        </p:nvPicPr>
        <p:blipFill>
          <a:blip r:embed="rId3"/>
          <a:stretch>
            <a:fillRect/>
          </a:stretch>
        </p:blipFill>
        <p:spPr>
          <a:xfrm>
            <a:off x="6387295" y="2986087"/>
            <a:ext cx="4076218" cy="3451547"/>
          </a:xfrm>
          <a:prstGeom prst="rect">
            <a:avLst/>
          </a:prstGeom>
        </p:spPr>
      </p:pic>
    </p:spTree>
    <p:extLst>
      <p:ext uri="{BB962C8B-B14F-4D97-AF65-F5344CB8AC3E}">
        <p14:creationId xmlns:p14="http://schemas.microsoft.com/office/powerpoint/2010/main" val="79772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19F4CC-6AD3-ADCE-59D9-4B16308B0A56}"/>
              </a:ext>
            </a:extLst>
          </p:cNvPr>
          <p:cNvSpPr>
            <a:spLocks noGrp="1"/>
          </p:cNvSpPr>
          <p:nvPr>
            <p:ph type="sldNum" sz="quarter" idx="12"/>
          </p:nvPr>
        </p:nvSpPr>
        <p:spPr/>
        <p:txBody>
          <a:bodyPr/>
          <a:lstStyle/>
          <a:p>
            <a:fld id="{4267CD5E-26CF-4249-8540-BB1D07FD4227}" type="slidenum">
              <a:rPr lang="en-US" smtClean="0"/>
              <a:t>21</a:t>
            </a:fld>
            <a:endParaRPr lang="en-US"/>
          </a:p>
        </p:txBody>
      </p:sp>
      <p:sp>
        <p:nvSpPr>
          <p:cNvPr id="8" name="Title 1">
            <a:extLst>
              <a:ext uri="{FF2B5EF4-FFF2-40B4-BE49-F238E27FC236}">
                <a16:creationId xmlns:a16="http://schemas.microsoft.com/office/drawing/2014/main" id="{8BB1B7C2-44B9-D20E-92CD-9F218AF36F84}"/>
              </a:ext>
            </a:extLst>
          </p:cNvPr>
          <p:cNvSpPr txBox="1">
            <a:spLocks/>
          </p:cNvSpPr>
          <p:nvPr/>
        </p:nvSpPr>
        <p:spPr>
          <a:xfrm>
            <a:off x="742815" y="95052"/>
            <a:ext cx="10709031" cy="411250"/>
          </a:xfrm>
          <a:prstGeom prst="rect">
            <a:avLst/>
          </a:prstGeom>
        </p:spPr>
        <p:txBody>
          <a:bodyPr vert="horz" lIns="91440" tIns="45720" rIns="91440" bIns="45720" rtlCol="0" anchor="t">
            <a:normAutofit fontScale="925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Model Overview – </a:t>
            </a:r>
            <a:r>
              <a:rPr lang="en-US" sz="2800">
                <a:solidFill>
                  <a:srgbClr val="363D45"/>
                </a:solidFill>
                <a:latin typeface="Times New Roman"/>
                <a:cs typeface="Times New Roman"/>
              </a:rPr>
              <a:t>Decision Tree C-5.0</a:t>
            </a:r>
            <a:endParaRPr lang="en-US" sz="2800" b="0">
              <a:solidFill>
                <a:srgbClr val="000000"/>
              </a:solidFill>
              <a:latin typeface="Times New Roman"/>
              <a:cs typeface="Times New Roman"/>
            </a:endParaRPr>
          </a:p>
        </p:txBody>
      </p:sp>
      <p:pic>
        <p:nvPicPr>
          <p:cNvPr id="10" name="Picture 9" descr="A diagram of a data flow&#10;&#10;Description automatically generated">
            <a:extLst>
              <a:ext uri="{FF2B5EF4-FFF2-40B4-BE49-F238E27FC236}">
                <a16:creationId xmlns:a16="http://schemas.microsoft.com/office/drawing/2014/main" id="{F7962BB1-5CDF-C9BC-2727-39DBB1EA145C}"/>
              </a:ext>
            </a:extLst>
          </p:cNvPr>
          <p:cNvPicPr>
            <a:picLocks noChangeAspect="1"/>
          </p:cNvPicPr>
          <p:nvPr/>
        </p:nvPicPr>
        <p:blipFill>
          <a:blip r:embed="rId2"/>
          <a:stretch>
            <a:fillRect/>
          </a:stretch>
        </p:blipFill>
        <p:spPr>
          <a:xfrm>
            <a:off x="740116" y="1001390"/>
            <a:ext cx="10711766" cy="4575496"/>
          </a:xfrm>
          <a:prstGeom prst="rect">
            <a:avLst/>
          </a:prstGeom>
        </p:spPr>
      </p:pic>
    </p:spTree>
    <p:extLst>
      <p:ext uri="{BB962C8B-B14F-4D97-AF65-F5344CB8AC3E}">
        <p14:creationId xmlns:p14="http://schemas.microsoft.com/office/powerpoint/2010/main" val="275341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Comparison &amp; Conclusions</a:t>
            </a:r>
            <a:r>
              <a:rPr lang="en-US" sz="2800">
                <a:solidFill>
                  <a:srgbClr val="363D45"/>
                </a:solidFill>
                <a:latin typeface="Times New Roman"/>
                <a:cs typeface="Times New Roman"/>
              </a:rPr>
              <a:t> – Accuracy and Precision (1 of 3)</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5" name="Picture 4" descr="A graph of different colored bars&#10;&#10;Description automatically generated">
            <a:extLst>
              <a:ext uri="{FF2B5EF4-FFF2-40B4-BE49-F238E27FC236}">
                <a16:creationId xmlns:a16="http://schemas.microsoft.com/office/drawing/2014/main" id="{424EA412-86F5-AA9B-AAED-FD3279B41866}"/>
              </a:ext>
            </a:extLst>
          </p:cNvPr>
          <p:cNvPicPr>
            <a:picLocks noChangeAspect="1"/>
          </p:cNvPicPr>
          <p:nvPr/>
        </p:nvPicPr>
        <p:blipFill>
          <a:blip r:embed="rId2"/>
          <a:stretch>
            <a:fillRect/>
          </a:stretch>
        </p:blipFill>
        <p:spPr>
          <a:xfrm>
            <a:off x="780465" y="810461"/>
            <a:ext cx="4815806" cy="5464342"/>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4EBD9B16-E864-A681-0D6C-B1065A1E36FE}"/>
              </a:ext>
            </a:extLst>
          </p:cNvPr>
          <p:cNvPicPr>
            <a:picLocks noChangeAspect="1"/>
          </p:cNvPicPr>
          <p:nvPr/>
        </p:nvPicPr>
        <p:blipFill>
          <a:blip r:embed="rId3"/>
          <a:stretch>
            <a:fillRect/>
          </a:stretch>
        </p:blipFill>
        <p:spPr>
          <a:xfrm>
            <a:off x="6092491" y="735932"/>
            <a:ext cx="4993438" cy="5533188"/>
          </a:xfrm>
          <a:prstGeom prst="rect">
            <a:avLst/>
          </a:prstGeom>
        </p:spPr>
      </p:pic>
    </p:spTree>
    <p:extLst>
      <p:ext uri="{BB962C8B-B14F-4D97-AF65-F5344CB8AC3E}">
        <p14:creationId xmlns:p14="http://schemas.microsoft.com/office/powerpoint/2010/main" val="2374336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Comparison &amp; Conclusions</a:t>
            </a:r>
            <a:r>
              <a:rPr lang="en-US" sz="2800">
                <a:solidFill>
                  <a:srgbClr val="363D45"/>
                </a:solidFill>
                <a:latin typeface="Times New Roman"/>
                <a:cs typeface="Times New Roman"/>
              </a:rPr>
              <a:t> - Recall and F1 Score (2 of 3)</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pic>
        <p:nvPicPr>
          <p:cNvPr id="2" name="Picture 1" descr="A graph of different colored bars&#10;&#10;Description automatically generated">
            <a:extLst>
              <a:ext uri="{FF2B5EF4-FFF2-40B4-BE49-F238E27FC236}">
                <a16:creationId xmlns:a16="http://schemas.microsoft.com/office/drawing/2014/main" id="{6696C9FA-5E6F-1878-E7ED-DDDBCE903E51}"/>
              </a:ext>
            </a:extLst>
          </p:cNvPr>
          <p:cNvPicPr>
            <a:picLocks noChangeAspect="1"/>
          </p:cNvPicPr>
          <p:nvPr/>
        </p:nvPicPr>
        <p:blipFill>
          <a:blip r:embed="rId2"/>
          <a:stretch>
            <a:fillRect/>
          </a:stretch>
        </p:blipFill>
        <p:spPr>
          <a:xfrm>
            <a:off x="643857" y="1100722"/>
            <a:ext cx="4647865" cy="5244765"/>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E6C4D0AA-F138-6511-6869-9BBCEE263096}"/>
              </a:ext>
            </a:extLst>
          </p:cNvPr>
          <p:cNvPicPr>
            <a:picLocks noChangeAspect="1"/>
          </p:cNvPicPr>
          <p:nvPr/>
        </p:nvPicPr>
        <p:blipFill>
          <a:blip r:embed="rId3"/>
          <a:stretch>
            <a:fillRect/>
          </a:stretch>
        </p:blipFill>
        <p:spPr>
          <a:xfrm>
            <a:off x="6087729" y="1092117"/>
            <a:ext cx="4735595" cy="5261977"/>
          </a:xfrm>
          <a:prstGeom prst="rect">
            <a:avLst/>
          </a:prstGeom>
        </p:spPr>
      </p:pic>
    </p:spTree>
    <p:extLst>
      <p:ext uri="{BB962C8B-B14F-4D97-AF65-F5344CB8AC3E}">
        <p14:creationId xmlns:p14="http://schemas.microsoft.com/office/powerpoint/2010/main" val="495596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994C-68A1-9EE8-7E2D-DD3485066A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D5E89-2F26-DFF6-876F-A84A20C807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C4DBC75-2120-7C3F-33A1-3F6EBD10A35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2800" b="1" i="0" u="none" strike="noStrike" kern="1200" cap="none" spc="0" normalizeH="0" baseline="0" noProof="0">
                <a:ln>
                  <a:noFill/>
                </a:ln>
                <a:solidFill>
                  <a:srgbClr val="363D45"/>
                </a:solidFill>
                <a:effectLst/>
                <a:uLnTx/>
                <a:uFillTx/>
                <a:latin typeface="Times New Roman"/>
                <a:cs typeface="Times New Roman"/>
              </a:rPr>
              <a:t>Comparison &amp; Conclusions</a:t>
            </a:r>
            <a:r>
              <a:rPr lang="en-US" sz="2800">
                <a:solidFill>
                  <a:srgbClr val="363D45"/>
                </a:solidFill>
                <a:latin typeface="Times New Roman"/>
                <a:cs typeface="Times New Roman"/>
              </a:rPr>
              <a:t> (3 of 3)</a:t>
            </a:r>
            <a:endPar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endParaRPr>
          </a:p>
        </p:txBody>
      </p:sp>
      <p:sp>
        <p:nvSpPr>
          <p:cNvPr id="11" name="TextBox 10">
            <a:extLst>
              <a:ext uri="{FF2B5EF4-FFF2-40B4-BE49-F238E27FC236}">
                <a16:creationId xmlns:a16="http://schemas.microsoft.com/office/drawing/2014/main" id="{8E7335BD-E7FD-CB65-33FA-6A4CAA10A40A}"/>
              </a:ext>
            </a:extLst>
          </p:cNvPr>
          <p:cNvSpPr txBox="1"/>
          <p:nvPr/>
        </p:nvSpPr>
        <p:spPr>
          <a:xfrm>
            <a:off x="646245" y="1103130"/>
            <a:ext cx="1146112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K-means</a:t>
            </a:r>
            <a:r>
              <a:rPr lang="en-US"/>
              <a:t> (Un-supervised algorithm) </a:t>
            </a:r>
            <a:r>
              <a:rPr lang="en-US" b="1"/>
              <a:t>is not a great clustering algorithm </a:t>
            </a:r>
            <a:r>
              <a:rPr lang="en-US"/>
              <a:t>due to overlap present within data grouping.</a:t>
            </a:r>
            <a:endParaRPr lang="en-US">
              <a:ea typeface="Calibri"/>
              <a:cs typeface="Calibri"/>
            </a:endParaRP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Both </a:t>
            </a:r>
            <a:r>
              <a:rPr lang="en-US" b="1">
                <a:ea typeface="+mn-lt"/>
                <a:cs typeface="+mn-lt"/>
              </a:rPr>
              <a:t>Logistic Regression</a:t>
            </a:r>
            <a:r>
              <a:rPr lang="en-US">
                <a:ea typeface="+mn-lt"/>
                <a:cs typeface="+mn-lt"/>
              </a:rPr>
              <a:t> and </a:t>
            </a:r>
            <a:r>
              <a:rPr lang="en-US" b="1">
                <a:ea typeface="+mn-lt"/>
                <a:cs typeface="+mn-lt"/>
              </a:rPr>
              <a:t>ANN (2 hidden layer) </a:t>
            </a:r>
            <a:r>
              <a:rPr lang="en-US">
                <a:ea typeface="+mn-lt"/>
                <a:cs typeface="+mn-lt"/>
              </a:rPr>
              <a:t>models performs relatively similar in terms of accuracy </a:t>
            </a:r>
            <a:r>
              <a:rPr lang="en-US" b="1">
                <a:ea typeface="+mn-lt"/>
                <a:cs typeface="+mn-lt"/>
              </a:rPr>
              <a:t>(~0.76 )</a:t>
            </a:r>
            <a:r>
              <a:rPr lang="en-US">
                <a:ea typeface="+mn-lt"/>
                <a:cs typeface="+mn-lt"/>
              </a:rPr>
              <a:t>, </a:t>
            </a:r>
            <a:br>
              <a:rPr lang="en-US">
                <a:ea typeface="+mn-lt"/>
                <a:cs typeface="+mn-lt"/>
              </a:rPr>
            </a:br>
            <a:r>
              <a:rPr lang="en-US">
                <a:ea typeface="+mn-lt"/>
                <a:cs typeface="+mn-lt"/>
              </a:rPr>
              <a:t>followed by </a:t>
            </a:r>
            <a:r>
              <a:rPr lang="en-US" b="1">
                <a:ea typeface="+mn-lt"/>
                <a:cs typeface="+mn-lt"/>
              </a:rPr>
              <a:t>Random Forest </a:t>
            </a:r>
            <a:r>
              <a:rPr lang="en-US">
                <a:ea typeface="+mn-lt"/>
                <a:cs typeface="+mn-lt"/>
              </a:rPr>
              <a:t>model </a:t>
            </a:r>
            <a:r>
              <a:rPr lang="en-US" b="1">
                <a:ea typeface="+mn-lt"/>
                <a:cs typeface="+mn-lt"/>
              </a:rPr>
              <a:t>(~0.75)</a:t>
            </a:r>
            <a:r>
              <a:rPr lang="en-US">
                <a:ea typeface="+mn-lt"/>
                <a:cs typeface="+mn-lt"/>
              </a:rPr>
              <a:t>.</a:t>
            </a:r>
            <a:endParaRPr lang="en-US">
              <a:ea typeface="Calibri" panose="020F0502020204030204"/>
              <a:cs typeface="Calibri" panose="020F0502020204030204"/>
            </a:endParaRP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The </a:t>
            </a:r>
            <a:r>
              <a:rPr lang="en-US" b="1">
                <a:ea typeface="+mn-lt"/>
                <a:cs typeface="+mn-lt"/>
              </a:rPr>
              <a:t>ANN</a:t>
            </a:r>
            <a:r>
              <a:rPr lang="en-US">
                <a:ea typeface="+mn-lt"/>
                <a:cs typeface="+mn-lt"/>
              </a:rPr>
              <a:t> model has the highest recall </a:t>
            </a:r>
            <a:r>
              <a:rPr lang="en-US" b="1">
                <a:ea typeface="+mn-lt"/>
                <a:cs typeface="+mn-lt"/>
              </a:rPr>
              <a:t>(~0.811)</a:t>
            </a:r>
            <a:r>
              <a:rPr lang="en-US">
                <a:ea typeface="+mn-lt"/>
                <a:cs typeface="+mn-lt"/>
              </a:rPr>
              <a:t>, which indicates it is most successful at identifying true positive cases</a:t>
            </a:r>
            <a:br>
              <a:rPr lang="en-US">
                <a:ea typeface="+mn-lt"/>
                <a:cs typeface="+mn-lt"/>
              </a:rPr>
            </a:br>
            <a:r>
              <a:rPr lang="en-US">
                <a:ea typeface="+mn-lt"/>
                <a:cs typeface="+mn-lt"/>
              </a:rPr>
              <a:t>of diabetes. This is followed by </a:t>
            </a:r>
            <a:r>
              <a:rPr lang="en-US" b="1">
                <a:ea typeface="+mn-lt"/>
                <a:cs typeface="+mn-lt"/>
              </a:rPr>
              <a:t>random forest (~0.79)</a:t>
            </a:r>
            <a:r>
              <a:rPr lang="en-US">
                <a:ea typeface="+mn-lt"/>
                <a:cs typeface="+mn-lt"/>
              </a:rPr>
              <a:t> and </a:t>
            </a:r>
            <a:r>
              <a:rPr lang="en-US" b="1">
                <a:ea typeface="+mn-lt"/>
                <a:cs typeface="+mn-lt"/>
              </a:rPr>
              <a:t>C50 decision tree (~0.788)</a:t>
            </a:r>
            <a:r>
              <a:rPr lang="en-US">
                <a:ea typeface="+mn-lt"/>
                <a:cs typeface="+mn-lt"/>
              </a:rPr>
              <a:t>. </a:t>
            </a:r>
            <a:br>
              <a:rPr lang="en-US">
                <a:ea typeface="+mn-lt"/>
                <a:cs typeface="+mn-lt"/>
              </a:rPr>
            </a:br>
            <a:r>
              <a:rPr lang="en-US">
                <a:ea typeface="+mn-lt"/>
                <a:cs typeface="+mn-lt"/>
              </a:rPr>
              <a:t>Models like </a:t>
            </a:r>
            <a:r>
              <a:rPr lang="en-US" b="1">
                <a:ea typeface="+mn-lt"/>
                <a:cs typeface="+mn-lt"/>
              </a:rPr>
              <a:t>SVM (~0.736)</a:t>
            </a:r>
            <a:r>
              <a:rPr lang="en-US">
                <a:ea typeface="+mn-lt"/>
                <a:cs typeface="+mn-lt"/>
              </a:rPr>
              <a:t> and </a:t>
            </a:r>
            <a:r>
              <a:rPr lang="en-US" b="1">
                <a:ea typeface="+mn-lt"/>
                <a:cs typeface="+mn-lt"/>
              </a:rPr>
              <a:t>KNN (~0.735)</a:t>
            </a:r>
            <a:r>
              <a:rPr lang="en-US">
                <a:ea typeface="+mn-lt"/>
                <a:cs typeface="+mn-lt"/>
              </a:rPr>
              <a:t> show relatively lower recall.</a:t>
            </a:r>
            <a:endParaRPr lang="en-US">
              <a:solidFill>
                <a:srgbClr val="000000"/>
              </a:solidFill>
              <a:ea typeface="+mn-lt"/>
              <a:cs typeface="+mn-lt"/>
            </a:endParaRP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b="1">
                <a:ea typeface="+mn-lt"/>
                <a:cs typeface="+mn-lt"/>
              </a:rPr>
              <a:t>Logistic Regression</a:t>
            </a:r>
            <a:r>
              <a:rPr lang="en-US">
                <a:ea typeface="+mn-lt"/>
                <a:cs typeface="+mn-lt"/>
              </a:rPr>
              <a:t> has the highest precision</a:t>
            </a:r>
            <a:r>
              <a:rPr lang="en-US" b="1">
                <a:ea typeface="+mn-lt"/>
                <a:cs typeface="+mn-lt"/>
              </a:rPr>
              <a:t> (~0.74)</a:t>
            </a:r>
            <a:r>
              <a:rPr lang="en-US">
                <a:ea typeface="+mn-lt"/>
                <a:cs typeface="+mn-lt"/>
              </a:rPr>
              <a:t> and also performs strongly in terms of F1-score </a:t>
            </a:r>
            <a:r>
              <a:rPr lang="en-US" b="1">
                <a:ea typeface="+mn-lt"/>
                <a:cs typeface="+mn-lt"/>
              </a:rPr>
              <a:t>(~0.76)</a:t>
            </a:r>
            <a:r>
              <a:rPr lang="en-US">
                <a:ea typeface="+mn-lt"/>
                <a:cs typeface="+mn-lt"/>
              </a:rPr>
              <a:t>. </a:t>
            </a:r>
            <a:br>
              <a:rPr lang="en-US"/>
            </a:br>
            <a:r>
              <a:rPr lang="en-US">
                <a:ea typeface="+mn-lt"/>
                <a:cs typeface="+mn-lt"/>
              </a:rPr>
              <a:t>However, the </a:t>
            </a:r>
            <a:r>
              <a:rPr lang="en-US" b="1">
                <a:ea typeface="+mn-lt"/>
                <a:cs typeface="+mn-lt"/>
              </a:rPr>
              <a:t>ANN </a:t>
            </a:r>
            <a:r>
              <a:rPr lang="en-US">
                <a:ea typeface="+mn-lt"/>
                <a:cs typeface="+mn-lt"/>
              </a:rPr>
              <a:t>model, with a slightly lower precision </a:t>
            </a:r>
            <a:r>
              <a:rPr lang="en-US" b="1">
                <a:ea typeface="+mn-lt"/>
                <a:cs typeface="+mn-lt"/>
              </a:rPr>
              <a:t>(~0.73)</a:t>
            </a:r>
            <a:r>
              <a:rPr lang="en-US">
                <a:ea typeface="+mn-lt"/>
                <a:cs typeface="+mn-lt"/>
              </a:rPr>
              <a:t>, still maintains a solid F1-score </a:t>
            </a:r>
            <a:r>
              <a:rPr lang="en-US" b="1">
                <a:ea typeface="+mn-lt"/>
                <a:cs typeface="+mn-lt"/>
              </a:rPr>
              <a:t>(~0.77)</a:t>
            </a:r>
            <a:r>
              <a:rPr lang="en-US">
                <a:ea typeface="+mn-lt"/>
                <a:cs typeface="+mn-lt"/>
              </a:rPr>
              <a:t>. </a:t>
            </a:r>
            <a:br>
              <a:rPr lang="en-US">
                <a:ea typeface="+mn-lt"/>
                <a:cs typeface="+mn-lt"/>
              </a:rPr>
            </a:br>
            <a:r>
              <a:rPr lang="en-US">
                <a:ea typeface="+mn-lt"/>
                <a:cs typeface="+mn-lt"/>
              </a:rPr>
              <a:t>The </a:t>
            </a:r>
            <a:r>
              <a:rPr lang="en-US" b="1">
                <a:ea typeface="+mn-lt"/>
                <a:cs typeface="+mn-lt"/>
              </a:rPr>
              <a:t>C50 decision tree</a:t>
            </a:r>
            <a:r>
              <a:rPr lang="en-US">
                <a:ea typeface="+mn-lt"/>
                <a:cs typeface="+mn-lt"/>
              </a:rPr>
              <a:t> model shows slightly weaker precision </a:t>
            </a:r>
            <a:r>
              <a:rPr lang="en-US" b="1">
                <a:ea typeface="+mn-lt"/>
                <a:cs typeface="+mn-lt"/>
              </a:rPr>
              <a:t>(~0.718)</a:t>
            </a:r>
            <a:r>
              <a:rPr lang="en-US">
                <a:ea typeface="+mn-lt"/>
                <a:cs typeface="+mn-lt"/>
              </a:rPr>
              <a:t> but performs reasonably well on </a:t>
            </a:r>
            <a:br>
              <a:rPr lang="en-US">
                <a:ea typeface="+mn-lt"/>
                <a:cs typeface="+mn-lt"/>
              </a:rPr>
            </a:br>
            <a:r>
              <a:rPr lang="en-US">
                <a:ea typeface="+mn-lt"/>
                <a:cs typeface="+mn-lt"/>
              </a:rPr>
              <a:t>F1-score </a:t>
            </a:r>
            <a:r>
              <a:rPr lang="en-US" b="1">
                <a:ea typeface="+mn-lt"/>
                <a:cs typeface="+mn-lt"/>
              </a:rPr>
              <a:t>(~0.75)</a:t>
            </a:r>
            <a:r>
              <a:rPr lang="en-US">
                <a:ea typeface="+mn-lt"/>
                <a:cs typeface="+mn-lt"/>
              </a:rPr>
              <a:t>.</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endParaRPr lang="en-US">
              <a:ea typeface="+mn-lt"/>
              <a:cs typeface="+mn-lt"/>
            </a:endParaRPr>
          </a:p>
        </p:txBody>
      </p:sp>
    </p:spTree>
    <p:extLst>
      <p:ext uri="{BB962C8B-B14F-4D97-AF65-F5344CB8AC3E}">
        <p14:creationId xmlns:p14="http://schemas.microsoft.com/office/powerpoint/2010/main" val="416244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A4E85-2C18-72CA-DFE2-1065F46454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34410D-D65B-57C6-58E3-8D113A4A9C8D}"/>
              </a:ext>
            </a:extLst>
          </p:cNvPr>
          <p:cNvSpPr>
            <a:spLocks noGrp="1"/>
          </p:cNvSpPr>
          <p:nvPr>
            <p:ph idx="1"/>
          </p:nvPr>
        </p:nvSpPr>
        <p:spPr>
          <a:xfrm>
            <a:off x="549826" y="1416205"/>
            <a:ext cx="10710619" cy="4860635"/>
          </a:xfrm>
        </p:spPr>
        <p:txBody>
          <a:bodyPr vert="horz" lIns="91440" tIns="45720" rIns="91440" bIns="45720" rtlCol="0" anchor="t">
            <a:normAutofit/>
          </a:bodyPr>
          <a:lstStyle/>
          <a:p>
            <a:pPr>
              <a:defRPr b="1"/>
            </a:pPr>
            <a:r>
              <a:rPr lang="en-US" sz="1400" dirty="0">
                <a:latin typeface="Cambria"/>
                <a:ea typeface="Cambria"/>
                <a:cs typeface="Times New Roman"/>
              </a:rPr>
              <a:t> Hyper Parameter Tuning,</a:t>
            </a:r>
          </a:p>
          <a:p>
            <a:pPr>
              <a:defRPr b="1"/>
            </a:pPr>
            <a:r>
              <a:rPr lang="en-US" sz="1400" dirty="0">
                <a:latin typeface="Cambria"/>
                <a:ea typeface="Cambria"/>
                <a:cs typeface="Times New Roman"/>
              </a:rPr>
              <a:t>Model Deployment in Cloud/POC on </a:t>
            </a:r>
            <a:r>
              <a:rPr lang="en-US" sz="1400" dirty="0" err="1">
                <a:latin typeface="Cambria"/>
                <a:ea typeface="Cambria"/>
                <a:cs typeface="Times New Roman"/>
              </a:rPr>
              <a:t>Streamlit</a:t>
            </a:r>
            <a:endParaRPr lang="en-US" sz="1400" dirty="0">
              <a:latin typeface="Cambria"/>
              <a:ea typeface="Cambria"/>
              <a:cs typeface="Times New Roman"/>
            </a:endParaRPr>
          </a:p>
          <a:p>
            <a:pPr>
              <a:defRPr b="1"/>
            </a:pPr>
            <a:r>
              <a:rPr lang="en-US" sz="1400" dirty="0">
                <a:latin typeface="Cambria"/>
                <a:ea typeface="Cambria"/>
                <a:cs typeface="Times New Roman"/>
              </a:rPr>
              <a:t>Use the latest surveyed data,</a:t>
            </a:r>
          </a:p>
          <a:p>
            <a:pPr>
              <a:defRPr b="1"/>
            </a:pPr>
            <a:r>
              <a:rPr lang="en-US" sz="1400" dirty="0">
                <a:latin typeface="Cambria"/>
                <a:ea typeface="Cambria"/>
                <a:cs typeface="Times New Roman"/>
              </a:rPr>
              <a:t>Use the other supported datasets,</a:t>
            </a:r>
          </a:p>
          <a:p>
            <a:pPr>
              <a:defRPr b="1"/>
            </a:pPr>
            <a:r>
              <a:rPr lang="en-US" sz="1400" dirty="0">
                <a:latin typeface="Cambria"/>
                <a:ea typeface="Cambria"/>
                <a:cs typeface="Times New Roman"/>
              </a:rPr>
              <a:t>Implement advanced clustering algorithms,</a:t>
            </a:r>
          </a:p>
          <a:p>
            <a:pPr>
              <a:spcBef>
                <a:spcPts val="0"/>
              </a:spcBef>
              <a:spcAft>
                <a:spcPts val="0"/>
              </a:spcAft>
            </a:pPr>
            <a:endParaRPr lang="en-US" sz="1400" dirty="0">
              <a:effectLst/>
              <a:latin typeface="Cambria"/>
              <a:ea typeface="Cambria"/>
            </a:endParaRPr>
          </a:p>
          <a:p>
            <a:pPr marL="457200" marR="0" lvl="1" indent="0">
              <a:lnSpc>
                <a:spcPct val="107000"/>
              </a:lnSpc>
              <a:spcBef>
                <a:spcPts val="0"/>
              </a:spcBef>
              <a:spcAft>
                <a:spcPts val="800"/>
              </a:spcAft>
              <a:buNone/>
              <a:tabLst>
                <a:tab pos="914400" algn="l"/>
              </a:tabLst>
            </a:pPr>
            <a:r>
              <a:rPr lang="en-US" sz="1400" kern="100" dirty="0">
                <a:effectLst/>
                <a:latin typeface="Cambria"/>
                <a:ea typeface="Aptos" panose="020B0004020202020204" pitchFamily="34" charset="0"/>
                <a:cs typeface="Times New Roman"/>
              </a:rPr>
              <a:t> </a:t>
            </a:r>
          </a:p>
          <a:p>
            <a:pPr marL="0" indent="0">
              <a:buNone/>
            </a:pPr>
            <a:endParaRPr lang="en-US" sz="1400" dirty="0">
              <a:latin typeface="Cambria"/>
              <a:ea typeface="Cambria"/>
            </a:endParaRPr>
          </a:p>
        </p:txBody>
      </p:sp>
      <p:sp>
        <p:nvSpPr>
          <p:cNvPr id="3" name="Slide Number Placeholder 2">
            <a:extLst>
              <a:ext uri="{FF2B5EF4-FFF2-40B4-BE49-F238E27FC236}">
                <a16:creationId xmlns:a16="http://schemas.microsoft.com/office/drawing/2014/main" id="{EF57A958-22DB-AB87-48D9-E2975C7FCD6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C270DA8E-91AA-5038-29A3-A2678E966F14}"/>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Future Work</a:t>
            </a:r>
          </a:p>
        </p:txBody>
      </p:sp>
    </p:spTree>
    <p:extLst>
      <p:ext uri="{BB962C8B-B14F-4D97-AF65-F5344CB8AC3E}">
        <p14:creationId xmlns:p14="http://schemas.microsoft.com/office/powerpoint/2010/main" val="379144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7E6A-649B-46EF-2836-D2485A3578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8772C-E27A-C739-BB7D-65BC4F29FCD4}"/>
              </a:ext>
            </a:extLst>
          </p:cNvPr>
          <p:cNvSpPr>
            <a:spLocks noGrp="1"/>
          </p:cNvSpPr>
          <p:nvPr>
            <p:ph idx="1"/>
          </p:nvPr>
        </p:nvSpPr>
        <p:spPr>
          <a:xfrm>
            <a:off x="549826" y="913669"/>
            <a:ext cx="11454219" cy="5541301"/>
          </a:xfrm>
        </p:spPr>
        <p:txBody>
          <a:bodyPr vert="horz" lIns="91440" tIns="45720" rIns="91440" bIns="45720" rtlCol="0" anchor="t">
            <a:normAutofit/>
          </a:bodyPr>
          <a:lstStyle/>
          <a:p>
            <a:pPr>
              <a:defRPr b="1"/>
            </a:pPr>
            <a:r>
              <a:rPr lang="en-US" sz="1200">
                <a:latin typeface="IBM Plex Sans"/>
                <a:cs typeface="Times New Roman"/>
              </a:rPr>
              <a:t> </a:t>
            </a:r>
            <a:r>
              <a:rPr lang="en-US" sz="1200">
                <a:latin typeface="IBM Plex Sans"/>
                <a:cs typeface="Times New Roman"/>
                <a:hlinkClick r:id="rId2"/>
              </a:rPr>
              <a:t>https://www.kaggle.com/code/haidar14/ml-diabetesdatasetclustering</a:t>
            </a:r>
            <a:endParaRPr lang="en-US" sz="1200">
              <a:latin typeface="IBM Plex Sans"/>
              <a:cs typeface="Times New Roman"/>
            </a:endParaRPr>
          </a:p>
          <a:p>
            <a:pPr>
              <a:defRPr b="1"/>
            </a:pPr>
            <a:r>
              <a:rPr lang="en-US" sz="1200">
                <a:latin typeface="IBM Plex Sans"/>
                <a:cs typeface="Times New Roman"/>
                <a:hlinkClick r:id="rId3"/>
              </a:rPr>
              <a:t>https://www.kaggle.com/datasets/alexteboul/diabetes-health-indicators-dataset/data</a:t>
            </a:r>
            <a:endParaRPr lang="en-US" sz="1200">
              <a:latin typeface="IBM Plex Sans"/>
              <a:cs typeface="Times New Roman"/>
            </a:endParaRPr>
          </a:p>
          <a:p>
            <a:r>
              <a:rPr lang="en-US" sz="1200" i="1">
                <a:latin typeface="IBM Plex Sans"/>
              </a:rPr>
              <a:t>Diabetes Prediction Using Random Forest </a:t>
            </a:r>
            <a:r>
              <a:rPr lang="en-US" sz="1200" b="1">
                <a:latin typeface="IBM Plex Sans"/>
              </a:rPr>
              <a:t>(Random Forest for Diabetes Classification) </a:t>
            </a:r>
            <a:r>
              <a:rPr lang="en-US" sz="1200">
                <a:latin typeface="IBM Plex Sans"/>
              </a:rPr>
              <a:t> </a:t>
            </a:r>
            <a:r>
              <a:rPr lang="en-US" sz="1200">
                <a:latin typeface="IBM Plex Sans"/>
                <a:hlinkClick r:id="rId4"/>
              </a:rPr>
              <a:t>https://www.sciencedirect.com/science/article/abs/pii/S1877050919302763</a:t>
            </a:r>
            <a:endParaRPr lang="en-US" sz="1200">
              <a:latin typeface="IBM Plex Sans"/>
            </a:endParaRPr>
          </a:p>
          <a:p>
            <a:r>
              <a:rPr lang="en-US" sz="1100" i="1">
                <a:latin typeface="IBM Plex Sans"/>
              </a:rPr>
              <a:t>A Hybrid Model of CART and Genetic Algorithm for Diabetes Diagnosis </a:t>
            </a:r>
            <a:r>
              <a:rPr lang="en-US" sz="1200" b="1">
                <a:latin typeface="IBM Plex Sans"/>
              </a:rPr>
              <a:t>( CART (Classification and Regression Trees) for Diabetes Classification) Link</a:t>
            </a:r>
            <a:r>
              <a:rPr lang="en-US" sz="1200">
                <a:latin typeface="IBM Plex Sans"/>
              </a:rPr>
              <a:t>: </a:t>
            </a:r>
            <a:r>
              <a:rPr lang="en-US" sz="1200">
                <a:latin typeface="IBM Plex Sans"/>
                <a:hlinkClick r:id="rId5"/>
              </a:rPr>
              <a:t>https://journals.sagepub.com/doi/full/10.1177/2158244013490703</a:t>
            </a:r>
            <a:endParaRPr lang="en-US" sz="1200">
              <a:latin typeface="IBM Plex Sans"/>
            </a:endParaRPr>
          </a:p>
          <a:p>
            <a:r>
              <a:rPr lang="en-US" sz="1000" i="1">
                <a:latin typeface="IBM Plex Sans"/>
              </a:rPr>
              <a:t>Application of Decision Tree Classifier in Prediction of Diabetes (</a:t>
            </a:r>
            <a:r>
              <a:rPr lang="en-US" sz="1200" b="1">
                <a:latin typeface="IBM Plex Sans"/>
              </a:rPr>
              <a:t>Decision Tree Classifier for Diabetes Classification) </a:t>
            </a:r>
            <a:r>
              <a:rPr lang="en-US" sz="1200">
                <a:latin typeface="IBM Plex Sans"/>
              </a:rPr>
              <a:t> </a:t>
            </a:r>
            <a:r>
              <a:rPr lang="en-US" sz="1200">
                <a:latin typeface="IBM Plex Sans"/>
                <a:hlinkClick r:id="rId6"/>
              </a:rPr>
              <a:t>https://pubmed.ncbi.nlm.nih.gov/28714436/</a:t>
            </a:r>
            <a:endParaRPr lang="en-US" sz="1200">
              <a:latin typeface="IBM Plex Sans"/>
            </a:endParaRPr>
          </a:p>
          <a:p>
            <a:r>
              <a:rPr lang="en-US" sz="1100" i="1">
                <a:latin typeface="IBM Plex Sans"/>
              </a:rPr>
              <a:t>Application of Artificial Neural Networks for Diabetes Classification: A Review (</a:t>
            </a:r>
            <a:r>
              <a:rPr lang="en-US" sz="1200" b="1">
                <a:latin typeface="IBM Plex Sans"/>
              </a:rPr>
              <a:t>Artificial Neural Network (ANN) for Diabetes Classification) </a:t>
            </a:r>
            <a:r>
              <a:rPr lang="en-US" sz="1200">
                <a:latin typeface="IBM Plex Sans"/>
              </a:rPr>
              <a:t> </a:t>
            </a:r>
            <a:r>
              <a:rPr lang="en-US" sz="1200">
                <a:latin typeface="IBM Plex Sans"/>
                <a:hlinkClick r:id="rId7"/>
              </a:rPr>
              <a:t>https://www.ncbi.nlm.nih.gov/pmc/articles/PMC4211254/</a:t>
            </a:r>
            <a:endParaRPr lang="en-US" sz="1200">
              <a:latin typeface="IBM Plex Sans"/>
            </a:endParaRPr>
          </a:p>
          <a:p>
            <a:r>
              <a:rPr lang="en-US" sz="1200" i="1">
                <a:latin typeface="IBM Plex Sans"/>
              </a:rPr>
              <a:t>Predicting Diabetes Using </a:t>
            </a:r>
            <a:r>
              <a:rPr lang="en-US" sz="1200" i="1" err="1">
                <a:latin typeface="IBM Plex Sans"/>
              </a:rPr>
              <a:t>XGBoost</a:t>
            </a:r>
            <a:r>
              <a:rPr lang="en-US" sz="1200" i="1">
                <a:latin typeface="IBM Plex Sans"/>
              </a:rPr>
              <a:t> Model (</a:t>
            </a:r>
            <a:r>
              <a:rPr lang="en-US" sz="1200" b="1" err="1">
                <a:latin typeface="IBM Plex Sans"/>
              </a:rPr>
              <a:t>XGBoost</a:t>
            </a:r>
            <a:r>
              <a:rPr lang="en-US" sz="1200" b="1">
                <a:latin typeface="IBM Plex Sans"/>
              </a:rPr>
              <a:t> for Diabetes Classification) </a:t>
            </a:r>
            <a:r>
              <a:rPr lang="en-US" sz="1200">
                <a:latin typeface="IBM Plex Sans"/>
                <a:hlinkClick r:id="rId8"/>
              </a:rPr>
              <a:t>https://www.sciencedirect.com/science/article/pii/S2352914819302171</a:t>
            </a:r>
            <a:endParaRPr lang="en-US" sz="1200">
              <a:latin typeface="IBM Plex Sans"/>
            </a:endParaRPr>
          </a:p>
          <a:p>
            <a:r>
              <a:rPr lang="en-US" sz="1200" i="1">
                <a:latin typeface="IBM Plex Sans"/>
              </a:rPr>
              <a:t>A SVM-based Diabetes Prediction Model Using Ensemble Classifiers (</a:t>
            </a:r>
            <a:r>
              <a:rPr lang="en-US" sz="1200" b="1">
                <a:latin typeface="IBM Plex Sans"/>
              </a:rPr>
              <a:t>Support Vector Machines (SVM) for Diabetes Classification)</a:t>
            </a:r>
            <a:r>
              <a:rPr lang="en-US" sz="1200" i="1">
                <a:latin typeface="IBM Plex Sans"/>
              </a:rPr>
              <a:t> </a:t>
            </a:r>
            <a:r>
              <a:rPr lang="en-US" sz="1200">
                <a:latin typeface="IBM Plex Sans"/>
                <a:hlinkClick r:id="rId9"/>
              </a:rPr>
              <a:t>https://pubmed.ncbi.nlm.nih.gov/32714468/</a:t>
            </a:r>
            <a:endParaRPr lang="en-US" sz="1200">
              <a:latin typeface="IBM Plex Sans"/>
            </a:endParaRPr>
          </a:p>
          <a:p>
            <a:r>
              <a:rPr lang="en-US" sz="1200" i="1">
                <a:latin typeface="IBM Plex Sans"/>
              </a:rPr>
              <a:t>K-means Clustering with Random Forest Classifier for Diabetes Diagnosis (</a:t>
            </a:r>
            <a:r>
              <a:rPr lang="en-US" sz="1200" b="1">
                <a:latin typeface="IBM Plex Sans"/>
              </a:rPr>
              <a:t>K-means Clustering for Diabetes Classification)</a:t>
            </a:r>
            <a:r>
              <a:rPr lang="en-US" sz="1200">
                <a:latin typeface="IBM Plex Sans"/>
              </a:rPr>
              <a:t> </a:t>
            </a:r>
            <a:r>
              <a:rPr lang="en-US" sz="1200">
                <a:latin typeface="IBM Plex Sans"/>
                <a:hlinkClick r:id="rId10"/>
              </a:rPr>
              <a:t>https://www.sciencedirect.com/science/article/pii/S2352914819303062</a:t>
            </a:r>
            <a:endParaRPr lang="en-US" sz="1200">
              <a:latin typeface="IBM Plex Sans"/>
            </a:endParaRPr>
          </a:p>
          <a:p>
            <a:r>
              <a:rPr lang="en-US" sz="1200" i="1">
                <a:latin typeface="IBM Plex Sans"/>
              </a:rPr>
              <a:t>K-Nearest Neighbors Classifier for Early Diabetes Detection (</a:t>
            </a:r>
            <a:r>
              <a:rPr lang="en-US" sz="1200" b="1">
                <a:latin typeface="IBM Plex Sans"/>
              </a:rPr>
              <a:t>K-Nearest Neighbors (KNN) for Diabetes Classification)</a:t>
            </a:r>
            <a:r>
              <a:rPr lang="en-US" sz="1200" i="1">
                <a:latin typeface="IBM Plex Sans"/>
              </a:rPr>
              <a:t> </a:t>
            </a:r>
            <a:r>
              <a:rPr lang="en-US" sz="1200">
                <a:latin typeface="IBM Plex Sans"/>
              </a:rPr>
              <a:t> </a:t>
            </a:r>
            <a:r>
              <a:rPr lang="en-US" sz="1200">
                <a:latin typeface="IBM Plex Sans"/>
                <a:hlinkClick r:id="rId11"/>
              </a:rPr>
              <a:t>https://www.hindawi.com/journals/jchem/2020/6535434/</a:t>
            </a:r>
            <a:endParaRPr lang="en-US" sz="1200">
              <a:latin typeface="IBM Plex Sans"/>
            </a:endParaRPr>
          </a:p>
          <a:p>
            <a:r>
              <a:rPr lang="en-US" sz="1200" i="1">
                <a:latin typeface="IBM Plex Sans"/>
              </a:rPr>
              <a:t>Diabetes Prediction Using Naive Bayes and Logistic Regression</a:t>
            </a:r>
            <a:r>
              <a:rPr lang="en-US" sz="1200">
                <a:latin typeface="IBM Plex Sans"/>
              </a:rPr>
              <a:t> (</a:t>
            </a:r>
            <a:r>
              <a:rPr lang="en-US" sz="1200" b="1">
                <a:latin typeface="IBM Plex Sans"/>
              </a:rPr>
              <a:t>Multinomial Naive Bayes for Diabetes Classification)</a:t>
            </a:r>
            <a:r>
              <a:rPr lang="en-US" sz="1200">
                <a:latin typeface="IBM Plex Sans"/>
              </a:rPr>
              <a:t> </a:t>
            </a:r>
            <a:r>
              <a:rPr lang="en-US" sz="1200">
                <a:latin typeface="IBM Plex Sans"/>
                <a:hlinkClick r:id="rId12"/>
              </a:rPr>
              <a:t>https://www.hindawi.com/journals/complexity/2021/6647793/</a:t>
            </a:r>
            <a:endParaRPr lang="en-US" sz="1200">
              <a:latin typeface="IBM Plex Sans"/>
            </a:endParaRPr>
          </a:p>
          <a:p>
            <a:r>
              <a:rPr lang="en-US" sz="1200" b="0" i="1">
                <a:effectLst/>
                <a:latin typeface="var(--fonts-poppins)"/>
              </a:rPr>
              <a:t>Adult BMI Categories </a:t>
            </a:r>
            <a:r>
              <a:rPr lang="en-US" sz="1200">
                <a:hlinkClick r:id="rId13"/>
              </a:rPr>
              <a:t>https://www.cdc.gov/bmi/adult-calculator/bmi-categories.html</a:t>
            </a:r>
            <a:endParaRPr lang="en-US" sz="1200">
              <a:effectLst/>
            </a:endParaRPr>
          </a:p>
          <a:p>
            <a:pPr marL="457200" marR="0" lvl="1" indent="0">
              <a:lnSpc>
                <a:spcPct val="107000"/>
              </a:lnSpc>
              <a:spcBef>
                <a:spcPts val="0"/>
              </a:spcBef>
              <a:spcAft>
                <a:spcPts val="800"/>
              </a:spcAft>
              <a:buNone/>
              <a:tabLst>
                <a:tab pos="914400" algn="l"/>
              </a:tabLst>
            </a:pPr>
            <a:endParaRPr lang="en-US" sz="1200" kern="100">
              <a:effectLst/>
              <a:latin typeface="IBM Plex Sans"/>
              <a:ea typeface="Aptos" panose="020B0004020202020204" pitchFamily="34" charset="0"/>
              <a:cs typeface="Times New Roman"/>
            </a:endParaRPr>
          </a:p>
        </p:txBody>
      </p:sp>
      <p:sp>
        <p:nvSpPr>
          <p:cNvPr id="3" name="Slide Number Placeholder 2">
            <a:extLst>
              <a:ext uri="{FF2B5EF4-FFF2-40B4-BE49-F238E27FC236}">
                <a16:creationId xmlns:a16="http://schemas.microsoft.com/office/drawing/2014/main" id="{8331DD32-D3D3-5D2A-8B72-8F62A7B06EF5}"/>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D1CA09C6-96E4-42D5-7B6B-FD7B4B09DE43}"/>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References</a:t>
            </a:r>
          </a:p>
        </p:txBody>
      </p:sp>
    </p:spTree>
    <p:extLst>
      <p:ext uri="{BB962C8B-B14F-4D97-AF65-F5344CB8AC3E}">
        <p14:creationId xmlns:p14="http://schemas.microsoft.com/office/powerpoint/2010/main" val="294467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CE9BC8-B2A2-53D7-25DE-0763A0944BA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9C1DD6-BACC-7146-89D6-20D1ABD27076}"/>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defTabSz="914400" fontAlgn="auto">
              <a:spcAft>
                <a:spcPts val="600"/>
              </a:spcAft>
              <a:buClrTx/>
              <a:buSzTx/>
              <a:tabLst/>
              <a:defRPr/>
            </a:pPr>
            <a:r>
              <a:rPr kumimoji="0" lang="en-US" sz="3600" b="1" i="0" u="none" strike="noStrike" kern="1200" cap="none" spc="0" normalizeH="0" baseline="0" noProof="0">
                <a:ln>
                  <a:noFill/>
                </a:ln>
                <a:solidFill>
                  <a:schemeClr val="tx2"/>
                </a:solidFill>
                <a:effectLst/>
                <a:uLnTx/>
                <a:uFillTx/>
                <a:latin typeface="+mj-lt"/>
                <a:ea typeface="+mj-ea"/>
                <a:cs typeface="+mj-cs"/>
              </a:rPr>
              <a:t>Questions?</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Questions">
            <a:extLst>
              <a:ext uri="{FF2B5EF4-FFF2-40B4-BE49-F238E27FC236}">
                <a16:creationId xmlns:a16="http://schemas.microsoft.com/office/drawing/2014/main" id="{9201F7EE-EEA1-BE33-C15D-94C43B8F1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3" name="Slide Number Placeholder 2">
            <a:extLst>
              <a:ext uri="{FF2B5EF4-FFF2-40B4-BE49-F238E27FC236}">
                <a16:creationId xmlns:a16="http://schemas.microsoft.com/office/drawing/2014/main" id="{DA331F2F-C182-2B88-1893-89F548CEC3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tint val="75000"/>
                  </a:schemeClr>
                </a:solidFill>
                <a:effectLst/>
                <a:uLnTx/>
                <a:uFillTx/>
                <a:latin typeface="+mn-lt"/>
              </a:rPr>
              <a:pPr marR="0" lvl="0" indent="0" defTabSz="914400" fontAlgn="auto">
                <a:spcBef>
                  <a:spcPts val="0"/>
                </a:spcBef>
                <a:spcAft>
                  <a:spcPts val="600"/>
                </a:spcAft>
                <a:buClrTx/>
                <a:buSzTx/>
                <a:buFontTx/>
                <a:buNone/>
                <a:tabLst/>
                <a:defRPr/>
              </a:pPr>
              <a:t>28</a:t>
            </a:fld>
            <a:endParaRPr kumimoji="0" lang="en-US" b="1" i="0" u="none" strike="noStrike" cap="none" spc="0" normalizeH="0" baseline="0" noProof="0">
              <a:ln>
                <a:noFill/>
              </a:ln>
              <a:solidFill>
                <a:schemeClr val="tx1">
                  <a:tint val="75000"/>
                </a:schemeClr>
              </a:solidFill>
              <a:effectLst/>
              <a:uLnTx/>
              <a:uFillTx/>
              <a:latin typeface="+mn-lt"/>
            </a:endParaRPr>
          </a:p>
        </p:txBody>
      </p:sp>
      <mc:AlternateContent xmlns:mc="http://schemas.openxmlformats.org/markup-compatibility/2006">
        <mc:Choice xmlns:am3d="http://schemas.microsoft.com/office/drawing/2017/model3d" Requires="am3d">
          <p:graphicFrame>
            <p:nvGraphicFramePr>
              <p:cNvPr id="2" name="3D Model 1" descr="Question Mark">
                <a:extLst>
                  <a:ext uri="{FF2B5EF4-FFF2-40B4-BE49-F238E27FC236}">
                    <a16:creationId xmlns:a16="http://schemas.microsoft.com/office/drawing/2014/main" id="{779D5171-2EE8-9AC8-1892-816FE506E715}"/>
                  </a:ext>
                </a:extLst>
              </p:cNvPr>
              <p:cNvGraphicFramePr>
                <a:graphicFrameLocks noChangeAspect="1"/>
              </p:cNvGraphicFramePr>
              <p:nvPr>
                <p:extLst>
                  <p:ext uri="{D42A27DB-BD31-4B8C-83A1-F6EECF244321}">
                    <p14:modId xmlns:p14="http://schemas.microsoft.com/office/powerpoint/2010/main" val="285153618"/>
                  </p:ext>
                </p:extLst>
              </p:nvPr>
            </p:nvGraphicFramePr>
            <p:xfrm>
              <a:off x="3085489" y="1116106"/>
              <a:ext cx="2922285" cy="4059222"/>
            </p:xfrm>
            <a:graphic>
              <a:graphicData uri="http://schemas.microsoft.com/office/drawing/2017/model3d">
                <am3d:model3d r:embed="rId4">
                  <am3d:spPr>
                    <a:xfrm>
                      <a:off x="0" y="0"/>
                      <a:ext cx="2922285" cy="4059222"/>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x="890165" ay="-1869861" az="-468319"/>
                    <am3d:postTrans dx="0" dy="0" dz="0"/>
                  </am3d:trans>
                  <am3d:raster rName="Office3DRenderer" rVer="16.0.8326">
                    <am3d:blip r:embed="rId5"/>
                  </am3d:raster>
                  <am3d:objViewport viewportSz="5018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Question Mark">
                <a:extLst>
                  <a:ext uri="{FF2B5EF4-FFF2-40B4-BE49-F238E27FC236}">
                    <a16:creationId xmlns:a16="http://schemas.microsoft.com/office/drawing/2014/main" id="{779D5171-2EE8-9AC8-1892-816FE506E715}"/>
                  </a:ext>
                </a:extLst>
              </p:cNvPr>
              <p:cNvPicPr>
                <a:picLocks noGrp="1" noRot="1" noChangeAspect="1" noMove="1" noResize="1" noEditPoints="1" noAdjustHandles="1" noChangeArrowheads="1" noChangeShapeType="1" noCrop="1"/>
              </p:cNvPicPr>
              <p:nvPr/>
            </p:nvPicPr>
            <p:blipFill>
              <a:blip r:embed="rId5"/>
              <a:stretch>
                <a:fillRect/>
              </a:stretch>
            </p:blipFill>
            <p:spPr>
              <a:xfrm>
                <a:off x="3085489" y="1116106"/>
                <a:ext cx="2922285" cy="4059222"/>
              </a:xfrm>
              <a:prstGeom prst="rect">
                <a:avLst/>
              </a:prstGeom>
            </p:spPr>
          </p:pic>
        </mc:Fallback>
      </mc:AlternateContent>
    </p:spTree>
    <p:extLst>
      <p:ext uri="{BB962C8B-B14F-4D97-AF65-F5344CB8AC3E}">
        <p14:creationId xmlns:p14="http://schemas.microsoft.com/office/powerpoint/2010/main" val="345091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Google Shape;138;p20">
            <a:extLst>
              <a:ext uri="{FF2B5EF4-FFF2-40B4-BE49-F238E27FC236}">
                <a16:creationId xmlns:a16="http://schemas.microsoft.com/office/drawing/2014/main" id="{0440B793-1381-6A39-FFD4-FAAC3D0DCB20}"/>
              </a:ext>
            </a:extLst>
          </p:cNvPr>
          <p:cNvSpPr txBox="1">
            <a:spLocks noGrp="1"/>
          </p:cNvSpPr>
          <p:nvPr>
            <p:ph type="title"/>
          </p:nvPr>
        </p:nvSpPr>
        <p:spPr>
          <a:xfrm>
            <a:off x="-3063580" y="0"/>
            <a:ext cx="11360800" cy="810400"/>
          </a:xfrm>
          <a:prstGeom prst="rect">
            <a:avLst/>
          </a:prstGeom>
        </p:spPr>
        <p:txBody>
          <a:bodyPr spcFirstLastPara="1" vert="horz" wrap="square" lIns="121900" tIns="121900" rIns="121900" bIns="121900" rtlCol="0" anchor="t" anchorCtr="0">
            <a:noAutofit/>
          </a:bodyPr>
          <a:lstStyle/>
          <a:p>
            <a:pPr algn="ctr">
              <a:spcBef>
                <a:spcPts val="0"/>
              </a:spcBef>
            </a:pPr>
            <a:r>
              <a:rPr lang="en" sz="3200"/>
              <a:t>Data Fields</a:t>
            </a:r>
            <a:endParaRPr sz="3200"/>
          </a:p>
        </p:txBody>
      </p:sp>
      <p:graphicFrame>
        <p:nvGraphicFramePr>
          <p:cNvPr id="8" name="Table 7">
            <a:extLst>
              <a:ext uri="{FF2B5EF4-FFF2-40B4-BE49-F238E27FC236}">
                <a16:creationId xmlns:a16="http://schemas.microsoft.com/office/drawing/2014/main" id="{6B79129B-95F7-E7A2-CF8B-A6F58D21CDD7}"/>
              </a:ext>
            </a:extLst>
          </p:cNvPr>
          <p:cNvGraphicFramePr>
            <a:graphicFrameLocks noGrp="1"/>
          </p:cNvGraphicFramePr>
          <p:nvPr>
            <p:extLst>
              <p:ext uri="{D42A27DB-BD31-4B8C-83A1-F6EECF244321}">
                <p14:modId xmlns:p14="http://schemas.microsoft.com/office/powerpoint/2010/main" val="3502466137"/>
              </p:ext>
            </p:extLst>
          </p:nvPr>
        </p:nvGraphicFramePr>
        <p:xfrm>
          <a:off x="415601" y="685731"/>
          <a:ext cx="4648012" cy="4592244"/>
        </p:xfrm>
        <a:graphic>
          <a:graphicData uri="http://schemas.openxmlformats.org/drawingml/2006/table">
            <a:tbl>
              <a:tblPr>
                <a:tableStyleId>{5C22544A-7EE6-4342-B048-85BDC9FD1C3A}</a:tableStyleId>
              </a:tblPr>
              <a:tblGrid>
                <a:gridCol w="1631574">
                  <a:extLst>
                    <a:ext uri="{9D8B030D-6E8A-4147-A177-3AD203B41FA5}">
                      <a16:colId xmlns:a16="http://schemas.microsoft.com/office/drawing/2014/main" val="3552051641"/>
                    </a:ext>
                  </a:extLst>
                </a:gridCol>
                <a:gridCol w="3016438">
                  <a:extLst>
                    <a:ext uri="{9D8B030D-6E8A-4147-A177-3AD203B41FA5}">
                      <a16:colId xmlns:a16="http://schemas.microsoft.com/office/drawing/2014/main" val="3195751502"/>
                    </a:ext>
                  </a:extLst>
                </a:gridCol>
              </a:tblGrid>
              <a:tr h="183599">
                <a:tc>
                  <a:txBody>
                    <a:bodyPr/>
                    <a:lstStyle/>
                    <a:p>
                      <a:pPr algn="l" fontAlgn="b"/>
                      <a:r>
                        <a:rPr lang="en-US" sz="1000" b="1" u="none" strike="noStrike" err="1">
                          <a:effectLst/>
                        </a:rPr>
                        <a:t>Diabetes_binary</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pt-BR" sz="1000" u="none" strike="noStrike">
                          <a:effectLst/>
                        </a:rPr>
                        <a:t>0 = No Diabetes</a:t>
                      </a:r>
                      <a:br>
                        <a:rPr lang="pt-BR" sz="1000" u="none" strike="noStrike">
                          <a:effectLst/>
                        </a:rPr>
                      </a:br>
                      <a:r>
                        <a:rPr lang="pt-BR" sz="1000" u="none" strike="noStrike">
                          <a:effectLst/>
                        </a:rPr>
                        <a:t>1 = Prediabtes &amp; diabetes</a:t>
                      </a:r>
                      <a:endParaRPr lang="pt-BR"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2963103"/>
                  </a:ext>
                </a:extLst>
              </a:tr>
              <a:tr h="183599">
                <a:tc>
                  <a:txBody>
                    <a:bodyPr/>
                    <a:lstStyle/>
                    <a:p>
                      <a:pPr algn="l" fontAlgn="b"/>
                      <a:r>
                        <a:rPr lang="en-US" sz="1000" b="1" u="none" strike="noStrike">
                          <a:effectLst/>
                        </a:rPr>
                        <a:t>HighBP</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High Blood Pressure</a:t>
                      </a:r>
                      <a:br>
                        <a:rPr lang="en-US" sz="1000" u="none" strike="noStrike">
                          <a:effectLst/>
                        </a:rPr>
                      </a:br>
                      <a:r>
                        <a:rPr lang="en-US" sz="1000" u="none" strike="noStrike">
                          <a:effectLst/>
                        </a:rPr>
                        <a:t>1 = High Blood Pressure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854589587"/>
                  </a:ext>
                </a:extLst>
              </a:tr>
              <a:tr h="183599">
                <a:tc>
                  <a:txBody>
                    <a:bodyPr/>
                    <a:lstStyle/>
                    <a:p>
                      <a:pPr algn="l" fontAlgn="b"/>
                      <a:r>
                        <a:rPr lang="en-US" sz="1000" b="1" u="none" strike="noStrike">
                          <a:effectLst/>
                        </a:rPr>
                        <a:t>HighChol</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High Cholesterol</a:t>
                      </a:r>
                      <a:br>
                        <a:rPr lang="en-US" sz="1000" u="none" strike="noStrike">
                          <a:effectLst/>
                        </a:rPr>
                      </a:br>
                      <a:r>
                        <a:rPr lang="en-US" sz="1000" u="none" strike="noStrike">
                          <a:effectLst/>
                        </a:rPr>
                        <a:t>1 = High Cholesterol</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32948925"/>
                  </a:ext>
                </a:extLst>
              </a:tr>
              <a:tr h="183599">
                <a:tc>
                  <a:txBody>
                    <a:bodyPr/>
                    <a:lstStyle/>
                    <a:p>
                      <a:pPr algn="l" fontAlgn="b"/>
                      <a:r>
                        <a:rPr lang="en-US" sz="1000" b="1" u="none" strike="noStrike" err="1">
                          <a:effectLst/>
                        </a:rPr>
                        <a:t>CholCheck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353825950"/>
                  </a:ext>
                </a:extLst>
              </a:tr>
              <a:tr h="92430">
                <a:tc>
                  <a:txBody>
                    <a:bodyPr/>
                    <a:lstStyle/>
                    <a:p>
                      <a:pPr algn="l"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Body Mass Index</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050202893"/>
                  </a:ext>
                </a:extLst>
              </a:tr>
              <a:tr h="274768">
                <a:tc>
                  <a:txBody>
                    <a:bodyPr/>
                    <a:lstStyle/>
                    <a:p>
                      <a:pPr algn="l" fontAlgn="b"/>
                      <a:r>
                        <a:rPr lang="en-US" sz="1000" b="1" u="none" strike="noStrike">
                          <a:effectLst/>
                        </a:rPr>
                        <a:t>Smoker</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smoked 100 cigarettes in entire life?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234427678"/>
                  </a:ext>
                </a:extLst>
              </a:tr>
              <a:tr h="274768">
                <a:tc>
                  <a:txBody>
                    <a:bodyPr/>
                    <a:lstStyle/>
                    <a:p>
                      <a:pPr algn="l" fontAlgn="b"/>
                      <a:r>
                        <a:rPr lang="en-US" sz="1000" b="1" u="none" strike="noStrike">
                          <a:effectLst/>
                        </a:rPr>
                        <a:t>Stroke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398680136"/>
                  </a:ext>
                </a:extLst>
              </a:tr>
              <a:tr h="183599">
                <a:tc>
                  <a:txBody>
                    <a:bodyPr/>
                    <a:lstStyle/>
                    <a:p>
                      <a:pPr algn="l" fontAlgn="b"/>
                      <a:r>
                        <a:rPr lang="en-US" sz="1000" b="1" u="none" strike="noStrike">
                          <a:effectLst/>
                        </a:rPr>
                        <a:t>HeartDiseaseorAttack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785069148"/>
                  </a:ext>
                </a:extLst>
              </a:tr>
              <a:tr h="274768">
                <a:tc>
                  <a:txBody>
                    <a:bodyPr/>
                    <a:lstStyle/>
                    <a:p>
                      <a:pPr algn="l" fontAlgn="b"/>
                      <a:r>
                        <a:rPr lang="en-US" sz="1000" b="1" u="none" strike="noStrike">
                          <a:effectLst/>
                        </a:rPr>
                        <a:t>PhysActivity</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021993139"/>
                  </a:ext>
                </a:extLst>
              </a:tr>
              <a:tr h="274768">
                <a:tc>
                  <a:txBody>
                    <a:bodyPr/>
                    <a:lstStyle/>
                    <a:p>
                      <a:pPr algn="l"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Consumed Fruit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06566508"/>
                  </a:ext>
                </a:extLst>
              </a:tr>
              <a:tr h="274768">
                <a:tc>
                  <a:txBody>
                    <a:bodyPr/>
                    <a:lstStyle/>
                    <a:p>
                      <a:pPr algn="l"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Consumed Vegetables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93865517"/>
                  </a:ext>
                </a:extLst>
              </a:tr>
              <a:tr h="548274">
                <a:tc>
                  <a:txBody>
                    <a:bodyPr/>
                    <a:lstStyle/>
                    <a:p>
                      <a:pPr algn="l" fontAlgn="b"/>
                      <a:r>
                        <a:rPr lang="en-US" sz="1000" b="1" u="none" strike="noStrike" err="1">
                          <a:effectLst/>
                        </a:rPr>
                        <a:t>HvyAlcoholConsump</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Adult Men &gt;= 14 drinks per week</a:t>
                      </a:r>
                      <a:br>
                        <a:rPr lang="en-US" sz="1000" u="none" strike="noStrike">
                          <a:effectLst/>
                        </a:rPr>
                      </a:br>
                      <a:r>
                        <a:rPr lang="en-US" sz="1000" u="none" strike="noStrike">
                          <a:effectLst/>
                        </a:rPr>
                        <a:t>Adult Women &gt;= 7 drinks per week</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52713340"/>
                  </a:ext>
                </a:extLst>
              </a:tr>
            </a:tbl>
          </a:graphicData>
        </a:graphic>
      </p:graphicFrame>
      <p:graphicFrame>
        <p:nvGraphicFramePr>
          <p:cNvPr id="9" name="Table 8">
            <a:extLst>
              <a:ext uri="{FF2B5EF4-FFF2-40B4-BE49-F238E27FC236}">
                <a16:creationId xmlns:a16="http://schemas.microsoft.com/office/drawing/2014/main" id="{1EC49E7B-134A-462C-6F53-E1CB77E1EAD5}"/>
              </a:ext>
            </a:extLst>
          </p:cNvPr>
          <p:cNvGraphicFramePr>
            <a:graphicFrameLocks noGrp="1"/>
          </p:cNvGraphicFramePr>
          <p:nvPr>
            <p:extLst>
              <p:ext uri="{D42A27DB-BD31-4B8C-83A1-F6EECF244321}">
                <p14:modId xmlns:p14="http://schemas.microsoft.com/office/powerpoint/2010/main" val="2818240003"/>
              </p:ext>
            </p:extLst>
          </p:nvPr>
        </p:nvGraphicFramePr>
        <p:xfrm>
          <a:off x="5610447" y="220167"/>
          <a:ext cx="6165952" cy="6417670"/>
        </p:xfrm>
        <a:graphic>
          <a:graphicData uri="http://schemas.openxmlformats.org/drawingml/2006/table">
            <a:tbl>
              <a:tblPr>
                <a:tableStyleId>{5C22544A-7EE6-4342-B048-85BDC9FD1C3A}</a:tableStyleId>
              </a:tblPr>
              <a:tblGrid>
                <a:gridCol w="1395001">
                  <a:extLst>
                    <a:ext uri="{9D8B030D-6E8A-4147-A177-3AD203B41FA5}">
                      <a16:colId xmlns:a16="http://schemas.microsoft.com/office/drawing/2014/main" val="3180534244"/>
                    </a:ext>
                  </a:extLst>
                </a:gridCol>
                <a:gridCol w="4770951">
                  <a:extLst>
                    <a:ext uri="{9D8B030D-6E8A-4147-A177-3AD203B41FA5}">
                      <a16:colId xmlns:a16="http://schemas.microsoft.com/office/drawing/2014/main" val="1337962023"/>
                    </a:ext>
                  </a:extLst>
                </a:gridCol>
              </a:tblGrid>
              <a:tr h="550327">
                <a:tc>
                  <a:txBody>
                    <a:bodyPr/>
                    <a:lstStyle/>
                    <a:p>
                      <a:pPr algn="l" fontAlgn="b"/>
                      <a:r>
                        <a:rPr lang="en-US" sz="1000" b="1" u="none" strike="noStrike">
                          <a:effectLst/>
                        </a:rPr>
                        <a:t>AnyHealthcare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any king of healthcare coverage </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390588754"/>
                  </a:ext>
                </a:extLst>
              </a:tr>
              <a:tr h="733207">
                <a:tc>
                  <a:txBody>
                    <a:bodyPr/>
                    <a:lstStyle/>
                    <a:p>
                      <a:pPr algn="l" fontAlgn="b"/>
                      <a:r>
                        <a:rPr lang="en-US" sz="1000" b="1" u="none" strike="noStrike" err="1">
                          <a:effectLst/>
                        </a:rPr>
                        <a:t>NoDocbcCost</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Any time in past 12 months needed a doctor but could not go because of cost?</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469235945"/>
                  </a:ext>
                </a:extLst>
              </a:tr>
              <a:tr h="1098967">
                <a:tc>
                  <a:txBody>
                    <a:bodyPr/>
                    <a:lstStyle/>
                    <a:p>
                      <a:pPr algn="l" fontAlgn="b"/>
                      <a:r>
                        <a:rPr lang="en-US" sz="1000" b="1" u="none" strike="noStrike">
                          <a:effectLst/>
                        </a:rPr>
                        <a:t>GenHlth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Would you say that in general your health is:</a:t>
                      </a:r>
                      <a:br>
                        <a:rPr lang="en-US" sz="1000" u="none" strike="noStrike">
                          <a:effectLst/>
                        </a:rPr>
                      </a:br>
                      <a:r>
                        <a:rPr lang="en-US" sz="1000" u="none" strike="noStrike">
                          <a:effectLst/>
                        </a:rPr>
                        <a:t>1 = Excellent</a:t>
                      </a:r>
                      <a:br>
                        <a:rPr lang="en-US" sz="1000" u="none" strike="noStrike">
                          <a:effectLst/>
                        </a:rPr>
                      </a:br>
                      <a:r>
                        <a:rPr lang="en-US" sz="1000" u="none" strike="noStrike">
                          <a:effectLst/>
                        </a:rPr>
                        <a:t>2 = Very Good</a:t>
                      </a:r>
                      <a:br>
                        <a:rPr lang="en-US" sz="1000" u="none" strike="noStrike">
                          <a:effectLst/>
                        </a:rPr>
                      </a:br>
                      <a:r>
                        <a:rPr lang="en-US" sz="1000" u="none" strike="noStrike">
                          <a:effectLst/>
                        </a:rPr>
                        <a:t>3 = Good</a:t>
                      </a:r>
                      <a:br>
                        <a:rPr lang="en-US" sz="1000" u="none" strike="noStrike">
                          <a:effectLst/>
                        </a:rPr>
                      </a:br>
                      <a:r>
                        <a:rPr lang="en-US" sz="1000" u="none" strike="noStrike">
                          <a:effectLst/>
                        </a:rPr>
                        <a:t>4 = Fair</a:t>
                      </a:r>
                      <a:br>
                        <a:rPr lang="en-US" sz="1000" u="none" strike="noStrike">
                          <a:effectLst/>
                        </a:rPr>
                      </a:br>
                      <a:r>
                        <a:rPr lang="en-US" sz="1000" u="none" strike="noStrike">
                          <a:effectLst/>
                        </a:rPr>
                        <a:t>5 = Poor</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4124147743"/>
                  </a:ext>
                </a:extLst>
              </a:tr>
              <a:tr h="184567">
                <a:tc>
                  <a:txBody>
                    <a:bodyPr/>
                    <a:lstStyle/>
                    <a:p>
                      <a:pPr algn="l" fontAlgn="b"/>
                      <a:r>
                        <a:rPr lang="en-US" sz="1000" b="1" u="none" strike="noStrike">
                          <a:effectLst/>
                        </a:rPr>
                        <a:t>MentHlth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Days of Poor Mental Health  1-30 days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911379096"/>
                  </a:ext>
                </a:extLst>
              </a:tr>
              <a:tr h="184567">
                <a:tc>
                  <a:txBody>
                    <a:bodyPr/>
                    <a:lstStyle/>
                    <a:p>
                      <a:pPr algn="l" fontAlgn="b"/>
                      <a:r>
                        <a:rPr lang="en-US" sz="1000" b="1" u="none" strike="noStrike">
                          <a:effectLst/>
                        </a:rPr>
                        <a:t>PhysHlth</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Physical Illness or Injury In Past 30 days 1-30 days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629638242"/>
                  </a:ext>
                </a:extLst>
              </a:tr>
              <a:tr h="550327">
                <a:tc>
                  <a:txBody>
                    <a:bodyPr/>
                    <a:lstStyle/>
                    <a:p>
                      <a:pPr algn="l" fontAlgn="b"/>
                      <a:r>
                        <a:rPr lang="en-US" sz="1000" b="1" u="none" strike="noStrike">
                          <a:effectLst/>
                        </a:rPr>
                        <a:t>DiffWalk</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Have serious difficulty walking or climbing stairs</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501590248"/>
                  </a:ext>
                </a:extLst>
              </a:tr>
              <a:tr h="367447">
                <a:tc>
                  <a:txBody>
                    <a:bodyPr/>
                    <a:lstStyle/>
                    <a:p>
                      <a:pPr algn="l"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0 = Female</a:t>
                      </a:r>
                      <a:br>
                        <a:rPr lang="en-US" sz="1000" u="none" strike="noStrike">
                          <a:effectLst/>
                        </a:rPr>
                      </a:br>
                      <a:r>
                        <a:rPr lang="en-US" sz="1000" u="none" strike="noStrike">
                          <a:effectLst/>
                        </a:rPr>
                        <a:t>1 = Male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637558526"/>
                  </a:ext>
                </a:extLst>
              </a:tr>
              <a:tr h="733207">
                <a:tc>
                  <a:txBody>
                    <a:bodyPr/>
                    <a:lstStyle/>
                    <a:p>
                      <a:pPr algn="l"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Scale 1-13</a:t>
                      </a:r>
                    </a:p>
                    <a:p>
                      <a:pPr algn="l" fontAlgn="b"/>
                      <a:r>
                        <a:rPr lang="en-US" sz="1000" u="none" strike="noStrike">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a:effectLst/>
                        </a:rPr>
                        <a:t>Increments every 5 years</a:t>
                      </a:r>
                      <a:br>
                        <a:rPr lang="en-US" sz="1000" u="none" strike="noStrike">
                          <a:effectLst/>
                        </a:rPr>
                      </a:br>
                      <a:r>
                        <a:rPr lang="en-US" sz="1000" u="none" strike="noStrike">
                          <a:effectLst/>
                        </a:rPr>
                        <a:t>13 = 80+</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2913643156"/>
                  </a:ext>
                </a:extLst>
              </a:tr>
              <a:tr h="1281847">
                <a:tc>
                  <a:txBody>
                    <a:bodyPr/>
                    <a:lstStyle/>
                    <a:p>
                      <a:pPr algn="l"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Highest Grade or Year of School Completed</a:t>
                      </a:r>
                      <a:br>
                        <a:rPr lang="en-US" sz="1000" u="none" strike="noStrike">
                          <a:effectLst/>
                        </a:rPr>
                      </a:br>
                      <a:r>
                        <a:rPr lang="en-US" sz="1000" u="none" strike="noStrike">
                          <a:effectLst/>
                        </a:rPr>
                        <a:t>1 = Never Attended / Only Kindergarten</a:t>
                      </a:r>
                      <a:br>
                        <a:rPr lang="en-US" sz="1000" u="none" strike="noStrike">
                          <a:effectLst/>
                        </a:rPr>
                      </a:br>
                      <a:r>
                        <a:rPr lang="en-US" sz="1000" u="none" strike="noStrike">
                          <a:effectLst/>
                        </a:rPr>
                        <a:t>2 = Elementary</a:t>
                      </a:r>
                      <a:br>
                        <a:rPr lang="en-US" sz="1000" u="none" strike="noStrike">
                          <a:effectLst/>
                        </a:rPr>
                      </a:br>
                      <a:r>
                        <a:rPr lang="en-US" sz="1000" u="none" strike="noStrike">
                          <a:effectLst/>
                        </a:rPr>
                        <a:t>3 = Some Highschool</a:t>
                      </a:r>
                      <a:br>
                        <a:rPr lang="en-US" sz="1000" u="none" strike="noStrike">
                          <a:effectLst/>
                        </a:rPr>
                      </a:br>
                      <a:r>
                        <a:rPr lang="en-US" sz="1000" u="none" strike="noStrike">
                          <a:effectLst/>
                        </a:rPr>
                        <a:t>4 = Graduated Highschool</a:t>
                      </a:r>
                      <a:br>
                        <a:rPr lang="en-US" sz="1000" u="none" strike="noStrike">
                          <a:effectLst/>
                        </a:rPr>
                      </a:br>
                      <a:r>
                        <a:rPr lang="en-US" sz="1000" u="none" strike="noStrike">
                          <a:effectLst/>
                        </a:rPr>
                        <a:t>5 =  Some College</a:t>
                      </a:r>
                      <a:br>
                        <a:rPr lang="en-US" sz="1000" u="none" strike="noStrike">
                          <a:effectLst/>
                        </a:rPr>
                      </a:br>
                      <a:r>
                        <a:rPr lang="en-US" sz="1000" u="none" strike="noStrike">
                          <a:effectLst/>
                        </a:rPr>
                        <a:t>6 = Graduated College</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171193458"/>
                  </a:ext>
                </a:extLst>
              </a:tr>
              <a:tr h="733207">
                <a:tc>
                  <a:txBody>
                    <a:bodyPr/>
                    <a:lstStyle/>
                    <a:p>
                      <a:pPr algn="l" fontAlgn="b"/>
                      <a:r>
                        <a:rPr lang="en-US" sz="1000" b="1" u="none" strike="noStrike">
                          <a:effectLst/>
                        </a:rPr>
                        <a:t>Income</a:t>
                      </a:r>
                      <a:endParaRPr lang="en-US" sz="1000" b="1" i="0" u="none" strike="noStrike">
                        <a:solidFill>
                          <a:srgbClr val="000000"/>
                        </a:solidFill>
                        <a:effectLst/>
                        <a:latin typeface="Aptos Narrow" panose="020B0004020202020204" pitchFamily="34" charset="0"/>
                      </a:endParaRPr>
                    </a:p>
                  </a:txBody>
                  <a:tcPr marL="1687" marR="1687" marT="1687" marB="0" anchor="b"/>
                </a:tc>
                <a:tc>
                  <a:txBody>
                    <a:bodyPr/>
                    <a:lstStyle/>
                    <a:p>
                      <a:pPr algn="l" fontAlgn="b"/>
                      <a:r>
                        <a:rPr lang="en-US" sz="1000" u="none" strike="noStrike">
                          <a:effectLst/>
                        </a:rPr>
                        <a:t>Scale 1-8 Increment every $5k</a:t>
                      </a:r>
                    </a:p>
                    <a:p>
                      <a:pPr algn="l" fontAlgn="b"/>
                      <a:r>
                        <a:rPr lang="en-US" sz="1000" u="none" strike="noStrike">
                          <a:effectLst/>
                        </a:rPr>
                        <a:t>1 = less than $10,000</a:t>
                      </a:r>
                      <a:br>
                        <a:rPr lang="en-US" sz="1000" u="none" strike="noStrike">
                          <a:effectLst/>
                        </a:rPr>
                      </a:br>
                      <a:r>
                        <a:rPr lang="en-US" sz="1000" u="none" strike="noStrike">
                          <a:effectLst/>
                        </a:rPr>
                        <a:t>5 = $20,000 - $35,000</a:t>
                      </a:r>
                      <a:br>
                        <a:rPr lang="en-US" sz="1000" u="none" strike="noStrike">
                          <a:effectLst/>
                        </a:rPr>
                      </a:br>
                      <a:r>
                        <a:rPr lang="en-US" sz="1000" u="none" strike="noStrike">
                          <a:effectLst/>
                        </a:rPr>
                        <a:t>8 = $75,000+ </a:t>
                      </a:r>
                      <a:endParaRPr lang="en-US" sz="1000" b="0" i="0" u="none" strike="noStrike">
                        <a:solidFill>
                          <a:srgbClr val="000000"/>
                        </a:solidFill>
                        <a:effectLst/>
                        <a:latin typeface="Aptos Narrow" panose="020B0004020202020204" pitchFamily="34" charset="0"/>
                      </a:endParaRPr>
                    </a:p>
                  </a:txBody>
                  <a:tcPr marL="1687" marR="1687" marT="1687" marB="0" anchor="b"/>
                </a:tc>
                <a:extLst>
                  <a:ext uri="{0D108BD9-81ED-4DB2-BD59-A6C34878D82A}">
                    <a16:rowId xmlns:a16="http://schemas.microsoft.com/office/drawing/2014/main" val="39836636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565079" y="120911"/>
            <a:ext cx="10709031" cy="734621"/>
          </a:xfrm>
        </p:spPr>
        <p:txBody>
          <a:bodyPr>
            <a:normAutofit/>
          </a:bodyPr>
          <a:lstStyle/>
          <a:p>
            <a:r>
              <a:rPr lang="en-US" sz="3200">
                <a:latin typeface="Cambria" panose="02040503050406030204" pitchFamily="18" charset="0"/>
              </a:rPr>
              <a:t>Agenda</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graphicFrame>
        <p:nvGraphicFramePr>
          <p:cNvPr id="7" name="Table">
            <a:extLst>
              <a:ext uri="{FF2B5EF4-FFF2-40B4-BE49-F238E27FC236}">
                <a16:creationId xmlns:a16="http://schemas.microsoft.com/office/drawing/2014/main" id="{A757E40E-0906-5CEB-AE14-2BFC38FF3F41}"/>
              </a:ext>
            </a:extLst>
          </p:cNvPr>
          <p:cNvGraphicFramePr/>
          <p:nvPr>
            <p:extLst>
              <p:ext uri="{D42A27DB-BD31-4B8C-83A1-F6EECF244321}">
                <p14:modId xmlns:p14="http://schemas.microsoft.com/office/powerpoint/2010/main" val="2334558953"/>
              </p:ext>
            </p:extLst>
          </p:nvPr>
        </p:nvGraphicFramePr>
        <p:xfrm>
          <a:off x="2278178" y="385595"/>
          <a:ext cx="7282832" cy="1301091"/>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94293">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1</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Introduction &amp; Problem Statement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99656">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4241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2</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Project Process Flow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6" name="Table">
            <a:extLst>
              <a:ext uri="{FF2B5EF4-FFF2-40B4-BE49-F238E27FC236}">
                <a16:creationId xmlns:a16="http://schemas.microsoft.com/office/drawing/2014/main" id="{F1C9C458-281D-386F-D4C3-73CA2FD0675D}"/>
              </a:ext>
            </a:extLst>
          </p:cNvPr>
          <p:cNvGraphicFramePr/>
          <p:nvPr>
            <p:extLst>
              <p:ext uri="{D42A27DB-BD31-4B8C-83A1-F6EECF244321}">
                <p14:modId xmlns:p14="http://schemas.microsoft.com/office/powerpoint/2010/main" val="1877923388"/>
              </p:ext>
            </p:extLst>
          </p:nvPr>
        </p:nvGraphicFramePr>
        <p:xfrm>
          <a:off x="2278178" y="2182966"/>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4</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Exploratory Data Analysis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67947">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5</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Model Overview</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8" name="Table">
            <a:extLst>
              <a:ext uri="{FF2B5EF4-FFF2-40B4-BE49-F238E27FC236}">
                <a16:creationId xmlns:a16="http://schemas.microsoft.com/office/drawing/2014/main" id="{4DA05A06-AFA2-507A-6EB5-04D776CCB073}"/>
              </a:ext>
            </a:extLst>
          </p:cNvPr>
          <p:cNvGraphicFramePr/>
          <p:nvPr>
            <p:extLst>
              <p:ext uri="{D42A27DB-BD31-4B8C-83A1-F6EECF244321}">
                <p14:modId xmlns:p14="http://schemas.microsoft.com/office/powerpoint/2010/main" val="3021274160"/>
              </p:ext>
            </p:extLst>
          </p:nvPr>
        </p:nvGraphicFramePr>
        <p:xfrm>
          <a:off x="2278178" y="3414400"/>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29449">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6</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Comparison &amp; Conclusion</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6682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286101">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7</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Future Work</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10" name="Table">
            <a:extLst>
              <a:ext uri="{FF2B5EF4-FFF2-40B4-BE49-F238E27FC236}">
                <a16:creationId xmlns:a16="http://schemas.microsoft.com/office/drawing/2014/main" id="{35D1A591-C178-0239-7186-A76C4493221E}"/>
              </a:ext>
            </a:extLst>
          </p:cNvPr>
          <p:cNvGraphicFramePr/>
          <p:nvPr>
            <p:extLst>
              <p:ext uri="{D42A27DB-BD31-4B8C-83A1-F6EECF244321}">
                <p14:modId xmlns:p14="http://schemas.microsoft.com/office/powerpoint/2010/main" val="2876894009"/>
              </p:ext>
            </p:extLst>
          </p:nvPr>
        </p:nvGraphicFramePr>
        <p:xfrm>
          <a:off x="2278178" y="4729223"/>
          <a:ext cx="7282832" cy="1290344"/>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49994">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8</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References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177224">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r h="303942">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9</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Q&amp;As</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4"/>
                  </a:ext>
                </a:extLst>
              </a:tr>
            </a:tbl>
          </a:graphicData>
        </a:graphic>
      </p:graphicFrame>
      <p:graphicFrame>
        <p:nvGraphicFramePr>
          <p:cNvPr id="2" name="Table">
            <a:extLst>
              <a:ext uri="{FF2B5EF4-FFF2-40B4-BE49-F238E27FC236}">
                <a16:creationId xmlns:a16="http://schemas.microsoft.com/office/drawing/2014/main" id="{B9ECFCA9-6344-E641-35C1-0A41B63ADF15}"/>
              </a:ext>
            </a:extLst>
          </p:cNvPr>
          <p:cNvGraphicFramePr/>
          <p:nvPr>
            <p:extLst>
              <p:ext uri="{D42A27DB-BD31-4B8C-83A1-F6EECF244321}">
                <p14:modId xmlns:p14="http://schemas.microsoft.com/office/powerpoint/2010/main" val="2827928991"/>
              </p:ext>
            </p:extLst>
          </p:nvPr>
        </p:nvGraphicFramePr>
        <p:xfrm>
          <a:off x="2278178" y="1593505"/>
          <a:ext cx="7282832" cy="906798"/>
        </p:xfrm>
        <a:graphic>
          <a:graphicData uri="http://schemas.openxmlformats.org/drawingml/2006/table">
            <a:tbl>
              <a:tblPr/>
              <a:tblGrid>
                <a:gridCol w="240463">
                  <a:extLst>
                    <a:ext uri="{9D8B030D-6E8A-4147-A177-3AD203B41FA5}">
                      <a16:colId xmlns:a16="http://schemas.microsoft.com/office/drawing/2014/main" val="20000"/>
                    </a:ext>
                  </a:extLst>
                </a:gridCol>
                <a:gridCol w="121972">
                  <a:extLst>
                    <a:ext uri="{9D8B030D-6E8A-4147-A177-3AD203B41FA5}">
                      <a16:colId xmlns:a16="http://schemas.microsoft.com/office/drawing/2014/main" val="20001"/>
                    </a:ext>
                  </a:extLst>
                </a:gridCol>
                <a:gridCol w="693107">
                  <a:extLst>
                    <a:ext uri="{9D8B030D-6E8A-4147-A177-3AD203B41FA5}">
                      <a16:colId xmlns:a16="http://schemas.microsoft.com/office/drawing/2014/main" val="20002"/>
                    </a:ext>
                  </a:extLst>
                </a:gridCol>
                <a:gridCol w="5864855">
                  <a:extLst>
                    <a:ext uri="{9D8B030D-6E8A-4147-A177-3AD203B41FA5}">
                      <a16:colId xmlns:a16="http://schemas.microsoft.com/office/drawing/2014/main" val="20003"/>
                    </a:ext>
                  </a:extLst>
                </a:gridCol>
                <a:gridCol w="121972">
                  <a:extLst>
                    <a:ext uri="{9D8B030D-6E8A-4147-A177-3AD203B41FA5}">
                      <a16:colId xmlns:a16="http://schemas.microsoft.com/office/drawing/2014/main" val="20004"/>
                    </a:ext>
                  </a:extLst>
                </a:gridCol>
                <a:gridCol w="240463">
                  <a:extLst>
                    <a:ext uri="{9D8B030D-6E8A-4147-A177-3AD203B41FA5}">
                      <a16:colId xmlns:a16="http://schemas.microsoft.com/office/drawing/2014/main" val="20005"/>
                    </a:ext>
                  </a:extLst>
                </a:gridCol>
              </a:tblGrid>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miter lim="400000"/>
                    </a:lnT>
                    <a:lnB w="0">
                      <a:miter lim="400000"/>
                    </a:lnB>
                  </a:tcPr>
                </a:tc>
                <a:extLst>
                  <a:ext uri="{0D108BD9-81ED-4DB2-BD59-A6C34878D82A}">
                    <a16:rowId xmlns:a16="http://schemas.microsoft.com/office/drawing/2014/main" val="10001"/>
                  </a:ext>
                </a:extLst>
              </a:tr>
              <a:tr h="367947">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3</a:t>
                      </a:r>
                      <a:r>
                        <a:rPr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1168400" algn="l"/>
                        </a:tabLst>
                        <a:defRPr sz="1800">
                          <a:solidFill>
                            <a:srgbClr val="000000"/>
                          </a:solidFill>
                        </a:defRPr>
                      </a:pPr>
                      <a:r>
                        <a:rPr lang="en-US" sz="2000" b="1">
                          <a:solidFill>
                            <a:srgbClr val="FFFFFF"/>
                          </a:solidFill>
                          <a:latin typeface="Times New Roman" panose="02020603050405020304" pitchFamily="18" charset="0"/>
                          <a:ea typeface="Trade Gothic LT Std"/>
                          <a:cs typeface="Times New Roman" panose="02020603050405020304" pitchFamily="18" charset="0"/>
                          <a:sym typeface="Trade Gothic LT Std"/>
                        </a:rPr>
                        <a:t>Dataset Review, Data Cleaning &amp; Pre-processing</a:t>
                      </a:r>
                    </a:p>
                  </a:txBody>
                  <a:tcPr marL="39373" marR="39373" marT="39373" marB="39373" anchor="ctr" horzOverflow="overflow">
                    <a:lnL w="0">
                      <a:miter lim="400000"/>
                    </a:lnL>
                    <a:lnR w="0">
                      <a:miter lim="400000"/>
                    </a:lnR>
                    <a:lnT w="0">
                      <a:miter lim="400000"/>
                    </a:lnT>
                    <a:lnB w="0">
                      <a:miter lim="400000"/>
                    </a:lnB>
                    <a:solidFill>
                      <a:srgbClr val="7D123C"/>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FFFFFF"/>
                    </a:solidFill>
                  </a:tcPr>
                </a:tc>
                <a:tc>
                  <a:txBody>
                    <a:bodyPr/>
                    <a:lstStyle/>
                    <a:p>
                      <a:pPr algn="ctr" defTabSz="914400">
                        <a:tabLst>
                          <a:tab pos="1168400" algn="l"/>
                        </a:tabLst>
                        <a:defRPr sz="2500" b="1">
                          <a:solidFill>
                            <a:srgbClr val="FFFFFF"/>
                          </a:solidFill>
                          <a:latin typeface="Trade Gothic LT Std"/>
                          <a:ea typeface="Trade Gothic LT Std"/>
                          <a:cs typeface="Trade Gothic LT Std"/>
                          <a:sym typeface="Trade Gothic LT Std"/>
                        </a:defRPr>
                      </a:pPr>
                      <a:endParaRPr sz="20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miter lim="400000"/>
                    </a:lnR>
                    <a:lnT w="0">
                      <a:miter lim="400000"/>
                    </a:lnT>
                    <a:lnB w="0">
                      <a:miter lim="400000"/>
                    </a:lnB>
                    <a:solidFill>
                      <a:srgbClr val="7D123C"/>
                    </a:solidFill>
                  </a:tcPr>
                </a:tc>
                <a:extLst>
                  <a:ext uri="{0D108BD9-81ED-4DB2-BD59-A6C34878D82A}">
                    <a16:rowId xmlns:a16="http://schemas.microsoft.com/office/drawing/2014/main" val="10002"/>
                  </a:ext>
                </a:extLst>
              </a:tr>
              <a:tr h="250985">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solidFill>
                      <a:srgbClr val="FFFFFF"/>
                    </a:solidFill>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l"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noFill/>
                      <a:miter lim="400000"/>
                    </a:lnR>
                    <a:lnT w="0">
                      <a:noFill/>
                      <a:miter lim="400000"/>
                    </a:lnT>
                    <a:lnB w="0">
                      <a:miter lim="400000"/>
                    </a:lnB>
                  </a:tcPr>
                </a:tc>
                <a:tc>
                  <a:txBody>
                    <a:bodyPr/>
                    <a:lstStyle/>
                    <a:p>
                      <a:pPr algn="ctr" defTabSz="914400">
                        <a:tabLst>
                          <a:tab pos="1168400" algn="l"/>
                        </a:tabLst>
                        <a:defRPr sz="1500" b="1">
                          <a:solidFill>
                            <a:srgbClr val="FFFFFF"/>
                          </a:solidFill>
                          <a:latin typeface="Trade Gothic LT Std"/>
                          <a:ea typeface="Trade Gothic LT Std"/>
                          <a:cs typeface="Trade Gothic LT Std"/>
                          <a:sym typeface="Trade Gothic LT Std"/>
                        </a:defRPr>
                      </a:pPr>
                      <a:endParaRPr sz="1200">
                        <a:latin typeface="Times New Roman" panose="02020603050405020304" pitchFamily="18" charset="0"/>
                        <a:cs typeface="Times New Roman" panose="02020603050405020304" pitchFamily="18" charset="0"/>
                      </a:endParaRPr>
                    </a:p>
                  </a:txBody>
                  <a:tcPr marL="39373" marR="39373" marT="39373" marB="39373" anchor="ctr" horzOverflow="overflow">
                    <a:lnL w="0">
                      <a:noFill/>
                      <a:miter lim="400000"/>
                    </a:lnL>
                    <a:lnR w="0">
                      <a:miter lim="400000"/>
                    </a:lnR>
                    <a:lnT w="0">
                      <a:noFill/>
                      <a:miter lim="400000"/>
                    </a:lnT>
                    <a:lnB w="0">
                      <a:miter lim="400000"/>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792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EB540832-C237-174F-2BFA-1524ED6EAD60}"/>
              </a:ext>
            </a:extLst>
          </p:cNvPr>
          <p:cNvSpPr txBox="1">
            <a:spLocks/>
          </p:cNvSpPr>
          <p:nvPr/>
        </p:nvSpPr>
        <p:spPr>
          <a:xfrm>
            <a:off x="344031" y="1179118"/>
            <a:ext cx="7671475" cy="5155624"/>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r>
              <a:rPr lang="en-US" sz="1400" b="1">
                <a:solidFill>
                  <a:schemeClr val="tx1">
                    <a:lumMod val="50000"/>
                  </a:schemeClr>
                </a:solidFill>
                <a:latin typeface="Cambria"/>
                <a:ea typeface="Cambria"/>
              </a:rPr>
              <a:t>Problem Statement: </a:t>
            </a:r>
            <a:r>
              <a:rPr lang="en-US" sz="1400">
                <a:solidFill>
                  <a:schemeClr val="tx1">
                    <a:lumMod val="50000"/>
                  </a:schemeClr>
                </a:solidFill>
                <a:latin typeface="Cambria"/>
                <a:ea typeface="Cambria"/>
              </a:rPr>
              <a:t>Diabetes, a prevalent chronic disease, affects millions of people worldwide and is linked to severe complications such as heart disease, vision loss, and kidney failure. Early detection of diabetes can significantly improve treatment outcomes and reduce healthcare costs. This problem can be addressed by developing predictive models to identify individuals at risk of developing diabetes or prediabetes.</a:t>
            </a:r>
          </a:p>
          <a:p>
            <a:pPr defTabSz="914400">
              <a:buFont typeface="Arial" panose="020B0604020202020204" pitchFamily="34" charset="0"/>
              <a:buChar char="•"/>
            </a:pPr>
            <a:r>
              <a:rPr lang="en-US" sz="1400" b="1">
                <a:solidFill>
                  <a:schemeClr val="tx1">
                    <a:lumMod val="50000"/>
                  </a:schemeClr>
                </a:solidFill>
                <a:latin typeface="Cambria"/>
                <a:ea typeface="Cambria"/>
              </a:rPr>
              <a:t>Goal: </a:t>
            </a:r>
            <a:r>
              <a:rPr lang="en-US" sz="1400">
                <a:solidFill>
                  <a:schemeClr val="tx1">
                    <a:lumMod val="50000"/>
                  </a:schemeClr>
                </a:solidFill>
                <a:latin typeface="Cambria"/>
                <a:ea typeface="Cambria"/>
              </a:rPr>
              <a:t>To create a </a:t>
            </a:r>
            <a:r>
              <a:rPr lang="en-US" sz="1400" b="1" u="sng">
                <a:solidFill>
                  <a:schemeClr val="tx1">
                    <a:lumMod val="50000"/>
                  </a:schemeClr>
                </a:solidFill>
                <a:latin typeface="Cambria"/>
                <a:ea typeface="Cambria"/>
              </a:rPr>
              <a:t>Classification machine learning model </a:t>
            </a:r>
            <a:r>
              <a:rPr lang="en-US" sz="1400">
                <a:solidFill>
                  <a:schemeClr val="tx1">
                    <a:lumMod val="50000"/>
                  </a:schemeClr>
                </a:solidFill>
                <a:latin typeface="Cambria"/>
                <a:ea typeface="Cambria"/>
              </a:rPr>
              <a:t>that can accurately classify individuals into 2 categories: </a:t>
            </a:r>
          </a:p>
          <a:p>
            <a:pPr lvl="1" defTabSz="914400">
              <a:buFont typeface="Arial" panose="020B0604020202020204" pitchFamily="34" charset="0"/>
              <a:buChar char="•"/>
            </a:pPr>
            <a:r>
              <a:rPr lang="en-US" sz="1400">
                <a:solidFill>
                  <a:schemeClr val="tx1">
                    <a:lumMod val="50000"/>
                  </a:schemeClr>
                </a:solidFill>
                <a:latin typeface="Cambria"/>
                <a:ea typeface="Cambria"/>
              </a:rPr>
              <a:t>Those at risk of diabetes (Prediabetes or diabetes) &amp; </a:t>
            </a:r>
          </a:p>
          <a:p>
            <a:pPr lvl="1" defTabSz="914400">
              <a:buFont typeface="Arial" panose="020B0604020202020204" pitchFamily="34" charset="0"/>
              <a:buChar char="•"/>
            </a:pPr>
            <a:r>
              <a:rPr lang="en-US" sz="1400">
                <a:solidFill>
                  <a:schemeClr val="tx1">
                    <a:lumMod val="50000"/>
                  </a:schemeClr>
                </a:solidFill>
                <a:latin typeface="Cambria"/>
                <a:ea typeface="Cambria"/>
              </a:rPr>
              <a:t>Those who are not at the risk of diabetes</a:t>
            </a:r>
          </a:p>
          <a:p>
            <a:pPr marL="0" defTabSz="914400">
              <a:buFont typeface="Arial" panose="020B0604020202020204" pitchFamily="34" charset="0"/>
              <a:buChar char="•"/>
            </a:pPr>
            <a:r>
              <a:rPr lang="en-US" sz="1400">
                <a:solidFill>
                  <a:schemeClr val="tx1">
                    <a:lumMod val="50000"/>
                  </a:schemeClr>
                </a:solidFill>
                <a:latin typeface="Cambria"/>
                <a:ea typeface="Cambria"/>
              </a:rPr>
              <a:t>Such models would support early diagnosis, allowing for timely interventions to manage and potentially prevent the disease.</a:t>
            </a:r>
          </a:p>
          <a:p>
            <a:pPr marL="0" defTabSz="914400">
              <a:buFont typeface="Arial" panose="020B0604020202020204" pitchFamily="34" charset="0"/>
              <a:buChar char="•"/>
            </a:pPr>
            <a:endParaRPr lang="en-US" sz="1400">
              <a:solidFill>
                <a:schemeClr val="tx1">
                  <a:lumMod val="50000"/>
                </a:schemeClr>
              </a:solidFill>
              <a:latin typeface="Cambria"/>
              <a:ea typeface="Cambria"/>
            </a:endParaRPr>
          </a:p>
          <a:p>
            <a:pPr defTabSz="914400">
              <a:buFont typeface="Arial" panose="020B0604020202020204" pitchFamily="34" charset="0"/>
              <a:buChar char="•"/>
            </a:pPr>
            <a:r>
              <a:rPr lang="en-US" sz="1400" b="1">
                <a:solidFill>
                  <a:schemeClr val="tx1">
                    <a:lumMod val="50000"/>
                  </a:schemeClr>
                </a:solidFill>
                <a:latin typeface="Cambria"/>
                <a:ea typeface="Cambria"/>
              </a:rPr>
              <a:t>Dataset:</a:t>
            </a:r>
            <a:endParaRPr lang="en-US" sz="1400">
              <a:solidFill>
                <a:schemeClr val="tx1">
                  <a:lumMod val="50000"/>
                </a:schemeClr>
              </a:solidFill>
              <a:latin typeface="Cambria"/>
              <a:ea typeface="Cambria"/>
            </a:endParaRPr>
          </a:p>
          <a:p>
            <a:pPr lvl="1" defTabSz="914400">
              <a:buFont typeface="Arial" panose="020B0604020202020204" pitchFamily="34" charset="0"/>
              <a:buChar char="•"/>
            </a:pPr>
            <a:r>
              <a:rPr lang="en-US" sz="1400">
                <a:solidFill>
                  <a:schemeClr val="tx1">
                    <a:lumMod val="50000"/>
                  </a:schemeClr>
                </a:solidFill>
                <a:latin typeface="Cambria"/>
                <a:ea typeface="Cambria"/>
              </a:rPr>
              <a:t>The dataset from the CDC’s Behavioral Risk Factor Surveillance System (BRFSS) for 2015 contains responses from </a:t>
            </a:r>
            <a:r>
              <a:rPr lang="en-US" sz="1400" b="1">
                <a:solidFill>
                  <a:schemeClr val="tx1">
                    <a:lumMod val="50000"/>
                  </a:schemeClr>
                </a:solidFill>
                <a:latin typeface="Cambria"/>
                <a:ea typeface="Cambria"/>
              </a:rPr>
              <a:t>70,692</a:t>
            </a:r>
            <a:r>
              <a:rPr lang="en-US" sz="1400">
                <a:solidFill>
                  <a:schemeClr val="tx1">
                    <a:lumMod val="50000"/>
                  </a:schemeClr>
                </a:solidFill>
                <a:latin typeface="Cambria"/>
                <a:ea typeface="Cambria"/>
              </a:rPr>
              <a:t> individuals, equally split between those with diabetes or prediabetes (class 1) and those without (class 0). </a:t>
            </a:r>
          </a:p>
          <a:p>
            <a:pPr lvl="1" defTabSz="914400">
              <a:buFont typeface="Arial" panose="020B0604020202020204" pitchFamily="34" charset="0"/>
              <a:buChar char="•"/>
            </a:pPr>
            <a:r>
              <a:rPr lang="en-US" sz="1400">
                <a:solidFill>
                  <a:schemeClr val="tx1">
                    <a:lumMod val="50000"/>
                  </a:schemeClr>
                </a:solidFill>
                <a:latin typeface="Cambria"/>
                <a:ea typeface="Cambria"/>
              </a:rPr>
              <a:t>The dataset includes </a:t>
            </a:r>
            <a:r>
              <a:rPr lang="en-US" sz="1400" b="1">
                <a:solidFill>
                  <a:schemeClr val="tx1">
                    <a:lumMod val="50000"/>
                  </a:schemeClr>
                </a:solidFill>
                <a:latin typeface="Cambria"/>
                <a:ea typeface="Cambria"/>
              </a:rPr>
              <a:t>21 feature variables</a:t>
            </a:r>
            <a:r>
              <a:rPr lang="en-US" sz="1400">
                <a:solidFill>
                  <a:schemeClr val="tx1">
                    <a:lumMod val="50000"/>
                  </a:schemeClr>
                </a:solidFill>
                <a:latin typeface="Cambria"/>
                <a:ea typeface="Cambria"/>
              </a:rPr>
              <a:t> related to health behaviors and conditions, providing an opportunity to build a classification model to predict diabetes risk.</a:t>
            </a:r>
          </a:p>
          <a:p>
            <a:pPr lvl="1" defTabSz="914400">
              <a:buFont typeface="Arial" panose="020B0604020202020204" pitchFamily="34" charset="0"/>
              <a:buChar char="•"/>
            </a:pPr>
            <a:r>
              <a:rPr lang="en-US" sz="1400">
                <a:solidFill>
                  <a:schemeClr val="tx1">
                    <a:lumMod val="50000"/>
                  </a:schemeClr>
                </a:solidFill>
                <a:latin typeface="Cambria"/>
                <a:ea typeface="Cambria"/>
              </a:rPr>
              <a:t>Link: </a:t>
            </a:r>
            <a:r>
              <a:rPr lang="en-US" sz="1400">
                <a:solidFill>
                  <a:schemeClr val="tx2"/>
                </a:solidFill>
                <a:latin typeface="Cambria"/>
                <a:ea typeface="Cambria"/>
                <a:hlinkClick r:id="rId3">
                  <a:extLst>
                    <a:ext uri="{A12FA001-AC4F-418D-AE19-62706E023703}">
                      <ahyp:hlinkClr xmlns:ahyp="http://schemas.microsoft.com/office/drawing/2018/hyperlinkcolor" val="tx"/>
                    </a:ext>
                  </a:extLst>
                </a:hlinkClick>
              </a:rPr>
              <a:t>https://www.kaggle.com/datasets/alexteboul/diabetes-health-indicators-dataset/data</a:t>
            </a:r>
            <a:endParaRPr lang="en-US" sz="1400">
              <a:solidFill>
                <a:schemeClr val="tx2"/>
              </a:solidFill>
              <a:effectLst/>
              <a:latin typeface="Cambria"/>
              <a:ea typeface="Cambria"/>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Heart Organ">
            <a:extLst>
              <a:ext uri="{FF2B5EF4-FFF2-40B4-BE49-F238E27FC236}">
                <a16:creationId xmlns:a16="http://schemas.microsoft.com/office/drawing/2014/main" id="{4865BCE9-734C-8F05-8EC4-5B77D72120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5" name="Slide Number Placeholder 4">
            <a:extLst>
              <a:ext uri="{FF2B5EF4-FFF2-40B4-BE49-F238E27FC236}">
                <a16:creationId xmlns:a16="http://schemas.microsoft.com/office/drawing/2014/main" id="{E29BDF7B-83A5-FBD4-A6EA-C9E9749537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4</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A5CE08AD-7317-DE40-5251-FBCF8E48BF52}"/>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Introduction &amp; Problem Statement</a:t>
            </a:r>
          </a:p>
        </p:txBody>
      </p:sp>
    </p:spTree>
    <p:extLst>
      <p:ext uri="{BB962C8B-B14F-4D97-AF65-F5344CB8AC3E}">
        <p14:creationId xmlns:p14="http://schemas.microsoft.com/office/powerpoint/2010/main" val="25998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5A02D-B49E-DCC5-E0E7-D3B61F96E898}"/>
              </a:ext>
            </a:extLst>
          </p:cNvPr>
          <p:cNvSpPr>
            <a:spLocks noGrp="1"/>
          </p:cNvSpPr>
          <p:nvPr>
            <p:ph type="sldNum" sz="quarter" idx="12"/>
          </p:nvPr>
        </p:nvSpPr>
        <p:spPr/>
        <p:txBody>
          <a:bodyPr/>
          <a:lstStyle/>
          <a:p>
            <a:fld id="{4267CD5E-26CF-4249-8540-BB1D07FD4227}" type="slidenum">
              <a:rPr lang="en-US" smtClean="0"/>
              <a:t>5</a:t>
            </a:fld>
            <a:endParaRPr lang="en-US"/>
          </a:p>
        </p:txBody>
      </p:sp>
      <p:sp>
        <p:nvSpPr>
          <p:cNvPr id="6" name="Title 1">
            <a:extLst>
              <a:ext uri="{FF2B5EF4-FFF2-40B4-BE49-F238E27FC236}">
                <a16:creationId xmlns:a16="http://schemas.microsoft.com/office/drawing/2014/main" id="{4F188660-47D4-3581-74DC-E674A8CA0676}"/>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Project Process Flow</a:t>
            </a:r>
          </a:p>
        </p:txBody>
      </p:sp>
      <p:sp>
        <p:nvSpPr>
          <p:cNvPr id="7" name="Rectangle 6">
            <a:extLst>
              <a:ext uri="{FF2B5EF4-FFF2-40B4-BE49-F238E27FC236}">
                <a16:creationId xmlns:a16="http://schemas.microsoft.com/office/drawing/2014/main" id="{20409142-6EAF-7D8A-365E-A2F877EA219B}"/>
              </a:ext>
            </a:extLst>
          </p:cNvPr>
          <p:cNvSpPr/>
          <p:nvPr/>
        </p:nvSpPr>
        <p:spPr>
          <a:xfrm>
            <a:off x="2489691" y="2523795"/>
            <a:ext cx="1237309" cy="5228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Load</a:t>
            </a:r>
          </a:p>
        </p:txBody>
      </p:sp>
      <p:pic>
        <p:nvPicPr>
          <p:cNvPr id="9" name="Graphic 8" descr="Document with solid fill">
            <a:extLst>
              <a:ext uri="{FF2B5EF4-FFF2-40B4-BE49-F238E27FC236}">
                <a16:creationId xmlns:a16="http://schemas.microsoft.com/office/drawing/2014/main" id="{B36F586E-4C35-D6F0-4502-ABABF8C17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2382" y="2328014"/>
            <a:ext cx="914400" cy="914400"/>
          </a:xfrm>
          <a:prstGeom prst="rect">
            <a:avLst/>
          </a:prstGeom>
        </p:spPr>
      </p:pic>
      <p:sp>
        <p:nvSpPr>
          <p:cNvPr id="10" name="Rectangle 9">
            <a:extLst>
              <a:ext uri="{FF2B5EF4-FFF2-40B4-BE49-F238E27FC236}">
                <a16:creationId xmlns:a16="http://schemas.microsoft.com/office/drawing/2014/main" id="{1877B22B-072D-FA1F-9973-C4DD0E13A20F}"/>
              </a:ext>
            </a:extLst>
          </p:cNvPr>
          <p:cNvSpPr/>
          <p:nvPr/>
        </p:nvSpPr>
        <p:spPr>
          <a:xfrm>
            <a:off x="6435492" y="2401416"/>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Exploratory Data Analysis</a:t>
            </a:r>
          </a:p>
        </p:txBody>
      </p:sp>
      <p:sp>
        <p:nvSpPr>
          <p:cNvPr id="11" name="Rectangle 10">
            <a:extLst>
              <a:ext uri="{FF2B5EF4-FFF2-40B4-BE49-F238E27FC236}">
                <a16:creationId xmlns:a16="http://schemas.microsoft.com/office/drawing/2014/main" id="{19478566-34D0-85F8-328A-1F2D04589C00}"/>
              </a:ext>
            </a:extLst>
          </p:cNvPr>
          <p:cNvSpPr/>
          <p:nvPr/>
        </p:nvSpPr>
        <p:spPr>
          <a:xfrm>
            <a:off x="4238520" y="241790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Data Cleaning &amp; Pre-processing</a:t>
            </a:r>
          </a:p>
        </p:txBody>
      </p:sp>
      <p:sp>
        <p:nvSpPr>
          <p:cNvPr id="12" name="Rectangle 11">
            <a:extLst>
              <a:ext uri="{FF2B5EF4-FFF2-40B4-BE49-F238E27FC236}">
                <a16:creationId xmlns:a16="http://schemas.microsoft.com/office/drawing/2014/main" id="{8E06801F-8DBB-DBB7-461B-8DE842CE01E3}"/>
              </a:ext>
            </a:extLst>
          </p:cNvPr>
          <p:cNvSpPr/>
          <p:nvPr/>
        </p:nvSpPr>
        <p:spPr>
          <a:xfrm>
            <a:off x="8950094" y="1427883"/>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Selections</a:t>
            </a:r>
          </a:p>
        </p:txBody>
      </p:sp>
      <p:cxnSp>
        <p:nvCxnSpPr>
          <p:cNvPr id="14" name="Connector: Elbow 13">
            <a:extLst>
              <a:ext uri="{FF2B5EF4-FFF2-40B4-BE49-F238E27FC236}">
                <a16:creationId xmlns:a16="http://schemas.microsoft.com/office/drawing/2014/main" id="{947DDFAE-6D96-1EFF-E287-0FE0B7E59406}"/>
              </a:ext>
            </a:extLst>
          </p:cNvPr>
          <p:cNvCxnSpPr>
            <a:cxnSpLocks/>
            <a:stCxn id="11" idx="0"/>
            <a:endCxn id="10" idx="0"/>
          </p:cNvCxnSpPr>
          <p:nvPr/>
        </p:nvCxnSpPr>
        <p:spPr>
          <a:xfrm rot="5400000" flipH="1" flipV="1">
            <a:off x="6171489" y="1311174"/>
            <a:ext cx="16487" cy="2196972"/>
          </a:xfrm>
          <a:prstGeom prst="bentConnector3">
            <a:avLst>
              <a:gd name="adj1" fmla="val 41772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1DC5E2B8-D5CA-9F81-DFB4-A124CE2AD4AF}"/>
              </a:ext>
            </a:extLst>
          </p:cNvPr>
          <p:cNvCxnSpPr>
            <a:cxnSpLocks/>
            <a:stCxn id="10" idx="2"/>
            <a:endCxn id="11" idx="2"/>
          </p:cNvCxnSpPr>
          <p:nvPr/>
        </p:nvCxnSpPr>
        <p:spPr>
          <a:xfrm rot="5400000">
            <a:off x="6171489" y="2045794"/>
            <a:ext cx="16487" cy="2196972"/>
          </a:xfrm>
          <a:prstGeom prst="bentConnector3">
            <a:avLst>
              <a:gd name="adj1" fmla="val 395762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1FB0F33-7632-E166-1194-265A986025AE}"/>
              </a:ext>
            </a:extLst>
          </p:cNvPr>
          <p:cNvCxnSpPr>
            <a:cxnSpLocks/>
            <a:stCxn id="7" idx="3"/>
            <a:endCxn id="11" idx="1"/>
          </p:cNvCxnSpPr>
          <p:nvPr/>
        </p:nvCxnSpPr>
        <p:spPr>
          <a:xfrm>
            <a:off x="3727000" y="2785214"/>
            <a:ext cx="5115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1F0D2C8F-9C41-DBB0-B1C7-3D3666C47B81}"/>
              </a:ext>
            </a:extLst>
          </p:cNvPr>
          <p:cNvCxnSpPr>
            <a:cxnSpLocks/>
            <a:endCxn id="7" idx="1"/>
          </p:cNvCxnSpPr>
          <p:nvPr/>
        </p:nvCxnSpPr>
        <p:spPr>
          <a:xfrm>
            <a:off x="2166782" y="2785214"/>
            <a:ext cx="3229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a16="http://schemas.microsoft.com/office/drawing/2014/main" id="{0FF7730F-68C9-9705-5A88-F8EC2A0D8BD3}"/>
              </a:ext>
            </a:extLst>
          </p:cNvPr>
          <p:cNvSpPr/>
          <p:nvPr/>
        </p:nvSpPr>
        <p:spPr>
          <a:xfrm>
            <a:off x="8950094" y="2776969"/>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Training</a:t>
            </a:r>
          </a:p>
        </p:txBody>
      </p:sp>
      <p:sp>
        <p:nvSpPr>
          <p:cNvPr id="52" name="Rectangle 51">
            <a:extLst>
              <a:ext uri="{FF2B5EF4-FFF2-40B4-BE49-F238E27FC236}">
                <a16:creationId xmlns:a16="http://schemas.microsoft.com/office/drawing/2014/main" id="{21C1A6DA-356D-49BF-7510-8C6A7E6A46F7}"/>
              </a:ext>
            </a:extLst>
          </p:cNvPr>
          <p:cNvSpPr/>
          <p:nvPr/>
        </p:nvSpPr>
        <p:spPr>
          <a:xfrm>
            <a:off x="8950094" y="5097294"/>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Evaluation</a:t>
            </a:r>
          </a:p>
        </p:txBody>
      </p:sp>
      <p:sp>
        <p:nvSpPr>
          <p:cNvPr id="53" name="Rectangle 52">
            <a:extLst>
              <a:ext uri="{FF2B5EF4-FFF2-40B4-BE49-F238E27FC236}">
                <a16:creationId xmlns:a16="http://schemas.microsoft.com/office/drawing/2014/main" id="{6C2A56DE-6073-9A3B-B68D-5A0DE03072A2}"/>
              </a:ext>
            </a:extLst>
          </p:cNvPr>
          <p:cNvSpPr/>
          <p:nvPr/>
        </p:nvSpPr>
        <p:spPr>
          <a:xfrm>
            <a:off x="8950094" y="3990400"/>
            <a:ext cx="1685452"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Prediction</a:t>
            </a:r>
          </a:p>
        </p:txBody>
      </p:sp>
      <p:cxnSp>
        <p:nvCxnSpPr>
          <p:cNvPr id="54" name="Straight Arrow Connector 53">
            <a:extLst>
              <a:ext uri="{FF2B5EF4-FFF2-40B4-BE49-F238E27FC236}">
                <a16:creationId xmlns:a16="http://schemas.microsoft.com/office/drawing/2014/main" id="{B2B54D7D-C805-367D-25AB-090EE3BC3047}"/>
              </a:ext>
            </a:extLst>
          </p:cNvPr>
          <p:cNvCxnSpPr>
            <a:cxnSpLocks/>
            <a:stCxn id="12" idx="2"/>
            <a:endCxn id="51" idx="0"/>
          </p:cNvCxnSpPr>
          <p:nvPr/>
        </p:nvCxnSpPr>
        <p:spPr>
          <a:xfrm>
            <a:off x="9792820" y="2162504"/>
            <a:ext cx="0" cy="6144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0CAF628-C7B6-7303-1AB6-AB55DBE0F6EE}"/>
              </a:ext>
            </a:extLst>
          </p:cNvPr>
          <p:cNvCxnSpPr>
            <a:cxnSpLocks/>
            <a:stCxn id="51" idx="2"/>
            <a:endCxn id="53" idx="0"/>
          </p:cNvCxnSpPr>
          <p:nvPr/>
        </p:nvCxnSpPr>
        <p:spPr>
          <a:xfrm>
            <a:off x="9792820" y="3511590"/>
            <a:ext cx="0" cy="478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D3AE7B50-CC05-CC3D-1506-56B3708793AA}"/>
              </a:ext>
            </a:extLst>
          </p:cNvPr>
          <p:cNvCxnSpPr>
            <a:cxnSpLocks/>
            <a:stCxn id="53" idx="2"/>
            <a:endCxn id="52" idx="0"/>
          </p:cNvCxnSpPr>
          <p:nvPr/>
        </p:nvCxnSpPr>
        <p:spPr>
          <a:xfrm>
            <a:off x="9792820" y="4725021"/>
            <a:ext cx="0" cy="372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Rectangle 62">
            <a:extLst>
              <a:ext uri="{FF2B5EF4-FFF2-40B4-BE49-F238E27FC236}">
                <a16:creationId xmlns:a16="http://schemas.microsoft.com/office/drawing/2014/main" id="{8369997D-9D0B-224A-4405-5897748E6452}"/>
              </a:ext>
            </a:extLst>
          </p:cNvPr>
          <p:cNvSpPr/>
          <p:nvPr/>
        </p:nvSpPr>
        <p:spPr>
          <a:xfrm>
            <a:off x="6179732" y="5097293"/>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Hyperparameter Tuning (ANN)</a:t>
            </a:r>
          </a:p>
        </p:txBody>
      </p:sp>
      <p:cxnSp>
        <p:nvCxnSpPr>
          <p:cNvPr id="65" name="Straight Arrow Connector 64">
            <a:extLst>
              <a:ext uri="{FF2B5EF4-FFF2-40B4-BE49-F238E27FC236}">
                <a16:creationId xmlns:a16="http://schemas.microsoft.com/office/drawing/2014/main" id="{974D69A6-B329-2050-185D-68D98D19F023}"/>
              </a:ext>
            </a:extLst>
          </p:cNvPr>
          <p:cNvCxnSpPr>
            <a:cxnSpLocks/>
            <a:stCxn id="52" idx="1"/>
            <a:endCxn id="63" idx="3"/>
          </p:cNvCxnSpPr>
          <p:nvPr/>
        </p:nvCxnSpPr>
        <p:spPr>
          <a:xfrm flipH="1" flipV="1">
            <a:off x="8376705" y="5464604"/>
            <a:ext cx="57338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Rectangle 68">
            <a:extLst>
              <a:ext uri="{FF2B5EF4-FFF2-40B4-BE49-F238E27FC236}">
                <a16:creationId xmlns:a16="http://schemas.microsoft.com/office/drawing/2014/main" id="{F5B6229E-E5B5-77CD-7B6B-1809B5D692D3}"/>
              </a:ext>
            </a:extLst>
          </p:cNvPr>
          <p:cNvSpPr/>
          <p:nvPr/>
        </p:nvSpPr>
        <p:spPr>
          <a:xfrm>
            <a:off x="2642851" y="5097294"/>
            <a:ext cx="2196973" cy="7346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Model Deployment</a:t>
            </a:r>
          </a:p>
        </p:txBody>
      </p:sp>
      <p:cxnSp>
        <p:nvCxnSpPr>
          <p:cNvPr id="70" name="Straight Arrow Connector 69">
            <a:extLst>
              <a:ext uri="{FF2B5EF4-FFF2-40B4-BE49-F238E27FC236}">
                <a16:creationId xmlns:a16="http://schemas.microsoft.com/office/drawing/2014/main" id="{70D588CE-7839-E56E-2F6A-699405A38ADA}"/>
              </a:ext>
            </a:extLst>
          </p:cNvPr>
          <p:cNvCxnSpPr>
            <a:cxnSpLocks/>
            <a:stCxn id="63" idx="1"/>
            <a:endCxn id="69" idx="3"/>
          </p:cNvCxnSpPr>
          <p:nvPr/>
        </p:nvCxnSpPr>
        <p:spPr>
          <a:xfrm flipH="1">
            <a:off x="4839824" y="5464604"/>
            <a:ext cx="133990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4F6A33B7-F292-9908-F30B-4AC2AC0CD800}"/>
              </a:ext>
            </a:extLst>
          </p:cNvPr>
          <p:cNvSpPr/>
          <p:nvPr/>
        </p:nvSpPr>
        <p:spPr>
          <a:xfrm>
            <a:off x="2320301" y="4825391"/>
            <a:ext cx="2860895" cy="1219626"/>
          </a:xfrm>
          <a:prstGeom prst="rect">
            <a:avLst/>
          </a:prstGeom>
          <a:solidFill>
            <a:schemeClr val="bg1">
              <a:lumMod val="50000"/>
              <a:alpha val="36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889A47BD-E3AA-06E0-E493-83DF199DB097}"/>
              </a:ext>
            </a:extLst>
          </p:cNvPr>
          <p:cNvCxnSpPr>
            <a:cxnSpLocks/>
            <a:stCxn id="10" idx="3"/>
            <a:endCxn id="12" idx="0"/>
          </p:cNvCxnSpPr>
          <p:nvPr/>
        </p:nvCxnSpPr>
        <p:spPr>
          <a:xfrm flipV="1">
            <a:off x="8120944" y="1427883"/>
            <a:ext cx="1671876" cy="1340844"/>
          </a:xfrm>
          <a:prstGeom prst="bentConnector4">
            <a:avLst>
              <a:gd name="adj1" fmla="val 24797"/>
              <a:gd name="adj2" fmla="val 117049"/>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91">
            <a:extLst>
              <a:ext uri="{FF2B5EF4-FFF2-40B4-BE49-F238E27FC236}">
                <a16:creationId xmlns:a16="http://schemas.microsoft.com/office/drawing/2014/main" id="{65049FDC-6BDB-639E-1125-E6BFAACDC891}"/>
              </a:ext>
            </a:extLst>
          </p:cNvPr>
          <p:cNvSpPr/>
          <p:nvPr/>
        </p:nvSpPr>
        <p:spPr>
          <a:xfrm>
            <a:off x="814812" y="968721"/>
            <a:ext cx="10918479" cy="51695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345FC02D-B71E-17CC-3B65-296E74A264A0}"/>
              </a:ext>
            </a:extLst>
          </p:cNvPr>
          <p:cNvPicPr>
            <a:picLocks noChangeAspect="1"/>
          </p:cNvPicPr>
          <p:nvPr/>
        </p:nvPicPr>
        <p:blipFill>
          <a:blip r:embed="rId4"/>
          <a:stretch>
            <a:fillRect/>
          </a:stretch>
        </p:blipFill>
        <p:spPr>
          <a:xfrm>
            <a:off x="1400254" y="3216785"/>
            <a:ext cx="618655" cy="256920"/>
          </a:xfrm>
          <a:prstGeom prst="rect">
            <a:avLst/>
          </a:prstGeom>
        </p:spPr>
      </p:pic>
      <p:pic>
        <p:nvPicPr>
          <p:cNvPr id="96" name="Picture 95">
            <a:extLst>
              <a:ext uri="{FF2B5EF4-FFF2-40B4-BE49-F238E27FC236}">
                <a16:creationId xmlns:a16="http://schemas.microsoft.com/office/drawing/2014/main" id="{B1D60B29-A191-DE75-7E11-17B3FAF65D3A}"/>
              </a:ext>
            </a:extLst>
          </p:cNvPr>
          <p:cNvPicPr>
            <a:picLocks noChangeAspect="1"/>
          </p:cNvPicPr>
          <p:nvPr/>
        </p:nvPicPr>
        <p:blipFill>
          <a:blip r:embed="rId5"/>
          <a:stretch>
            <a:fillRect/>
          </a:stretch>
        </p:blipFill>
        <p:spPr>
          <a:xfrm>
            <a:off x="10205997" y="392792"/>
            <a:ext cx="563243" cy="528370"/>
          </a:xfrm>
          <a:prstGeom prst="rect">
            <a:avLst/>
          </a:prstGeom>
        </p:spPr>
      </p:pic>
      <p:pic>
        <p:nvPicPr>
          <p:cNvPr id="98" name="Picture 97">
            <a:extLst>
              <a:ext uri="{FF2B5EF4-FFF2-40B4-BE49-F238E27FC236}">
                <a16:creationId xmlns:a16="http://schemas.microsoft.com/office/drawing/2014/main" id="{EED2756C-05D9-4573-3C4B-288321ADD24B}"/>
              </a:ext>
            </a:extLst>
          </p:cNvPr>
          <p:cNvPicPr>
            <a:picLocks noChangeAspect="1"/>
          </p:cNvPicPr>
          <p:nvPr/>
        </p:nvPicPr>
        <p:blipFill>
          <a:blip r:embed="rId6"/>
          <a:stretch>
            <a:fillRect/>
          </a:stretch>
        </p:blipFill>
        <p:spPr>
          <a:xfrm>
            <a:off x="10871020" y="385570"/>
            <a:ext cx="531982" cy="542814"/>
          </a:xfrm>
          <a:prstGeom prst="rect">
            <a:avLst/>
          </a:prstGeom>
        </p:spPr>
      </p:pic>
      <p:sp>
        <p:nvSpPr>
          <p:cNvPr id="99" name="TextBox 98">
            <a:extLst>
              <a:ext uri="{FF2B5EF4-FFF2-40B4-BE49-F238E27FC236}">
                <a16:creationId xmlns:a16="http://schemas.microsoft.com/office/drawing/2014/main" id="{E5AF02D1-3AC4-4D84-07FE-0616D1CD5D30}"/>
              </a:ext>
            </a:extLst>
          </p:cNvPr>
          <p:cNvSpPr txBox="1"/>
          <p:nvPr/>
        </p:nvSpPr>
        <p:spPr>
          <a:xfrm>
            <a:off x="3112295" y="4259947"/>
            <a:ext cx="1417247" cy="369332"/>
          </a:xfrm>
          <a:prstGeom prst="rect">
            <a:avLst/>
          </a:prstGeom>
          <a:noFill/>
        </p:spPr>
        <p:txBody>
          <a:bodyPr wrap="none" rtlCol="0">
            <a:spAutoFit/>
          </a:bodyPr>
          <a:lstStyle/>
          <a:p>
            <a:r>
              <a:rPr lang="en-US"/>
              <a:t>Future Scope</a:t>
            </a:r>
          </a:p>
        </p:txBody>
      </p:sp>
      <p:sp>
        <p:nvSpPr>
          <p:cNvPr id="100" name="TextBox 99">
            <a:extLst>
              <a:ext uri="{FF2B5EF4-FFF2-40B4-BE49-F238E27FC236}">
                <a16:creationId xmlns:a16="http://schemas.microsoft.com/office/drawing/2014/main" id="{2EAA31B8-E3B2-F388-30AF-50F8880564CE}"/>
              </a:ext>
            </a:extLst>
          </p:cNvPr>
          <p:cNvSpPr txBox="1"/>
          <p:nvPr/>
        </p:nvSpPr>
        <p:spPr>
          <a:xfrm>
            <a:off x="1029062" y="1697264"/>
            <a:ext cx="2012218" cy="369332"/>
          </a:xfrm>
          <a:prstGeom prst="rect">
            <a:avLst/>
          </a:prstGeom>
          <a:noFill/>
        </p:spPr>
        <p:txBody>
          <a:bodyPr wrap="none" lIns="91440" tIns="45720" rIns="91440" bIns="45720" rtlCol="0" anchor="t">
            <a:spAutoFit/>
          </a:bodyPr>
          <a:lstStyle/>
          <a:p>
            <a:r>
              <a:rPr lang="en-US" dirty="0">
                <a:solidFill>
                  <a:srgbClr val="C00000"/>
                </a:solidFill>
              </a:rPr>
              <a:t>Problem </a:t>
            </a:r>
            <a:r>
              <a:rPr lang="en-US" dirty="0" err="1">
                <a:solidFill>
                  <a:srgbClr val="C00000"/>
                </a:solidFill>
              </a:rPr>
              <a:t>Defination</a:t>
            </a:r>
            <a:endParaRPr lang="en-US" dirty="0">
              <a:solidFill>
                <a:srgbClr val="C00000"/>
              </a:solidFill>
            </a:endParaRPr>
          </a:p>
        </p:txBody>
      </p:sp>
    </p:spTree>
    <p:extLst>
      <p:ext uri="{BB962C8B-B14F-4D97-AF65-F5344CB8AC3E}">
        <p14:creationId xmlns:p14="http://schemas.microsoft.com/office/powerpoint/2010/main" val="394693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D26851-3F75-D018-DFDF-312F67B554EE}"/>
              </a:ext>
            </a:extLst>
          </p:cNvPr>
          <p:cNvSpPr>
            <a:spLocks noGrp="1"/>
          </p:cNvSpPr>
          <p:nvPr>
            <p:ph type="sldNum" sz="quarter" idx="12"/>
          </p:nvPr>
        </p:nvSpPr>
        <p:spPr/>
        <p:txBody>
          <a:bodyPr/>
          <a:lstStyle/>
          <a:p>
            <a:fld id="{4267CD5E-26CF-4249-8540-BB1D07FD4227}" type="slidenum">
              <a:rPr lang="en-US" smtClean="0"/>
              <a:t>6</a:t>
            </a:fld>
            <a:endParaRPr lang="en-US"/>
          </a:p>
        </p:txBody>
      </p:sp>
      <p:sp>
        <p:nvSpPr>
          <p:cNvPr id="6" name="Title 1">
            <a:extLst>
              <a:ext uri="{FF2B5EF4-FFF2-40B4-BE49-F238E27FC236}">
                <a16:creationId xmlns:a16="http://schemas.microsoft.com/office/drawing/2014/main" id="{596927E8-C227-E703-6091-0894769FFEB0}"/>
              </a:ext>
            </a:extLst>
          </p:cNvPr>
          <p:cNvSpPr txBox="1">
            <a:spLocks/>
          </p:cNvSpPr>
          <p:nvPr/>
        </p:nvSpPr>
        <p:spPr>
          <a:xfrm>
            <a:off x="548343" y="114201"/>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63D45"/>
                </a:solidFill>
                <a:effectLst/>
                <a:uLnTx/>
                <a:uFillTx/>
                <a:latin typeface="Times New Roman" panose="02020603050405020304" pitchFamily="18" charset="0"/>
                <a:ea typeface="+mj-ea"/>
                <a:cs typeface="Times New Roman" panose="02020603050405020304" pitchFamily="18" charset="0"/>
              </a:rPr>
              <a:t>Dataset Review</a:t>
            </a:r>
          </a:p>
        </p:txBody>
      </p:sp>
      <p:graphicFrame>
        <p:nvGraphicFramePr>
          <p:cNvPr id="7" name="Table 6">
            <a:extLst>
              <a:ext uri="{FF2B5EF4-FFF2-40B4-BE49-F238E27FC236}">
                <a16:creationId xmlns:a16="http://schemas.microsoft.com/office/drawing/2014/main" id="{BEC79083-C515-3851-063C-38677C9AD2AE}"/>
              </a:ext>
            </a:extLst>
          </p:cNvPr>
          <p:cNvGraphicFramePr>
            <a:graphicFrameLocks noGrp="1"/>
          </p:cNvGraphicFramePr>
          <p:nvPr>
            <p:extLst>
              <p:ext uri="{D42A27DB-BD31-4B8C-83A1-F6EECF244321}">
                <p14:modId xmlns:p14="http://schemas.microsoft.com/office/powerpoint/2010/main" val="3969528396"/>
              </p:ext>
            </p:extLst>
          </p:nvPr>
        </p:nvGraphicFramePr>
        <p:xfrm>
          <a:off x="682484" y="667840"/>
          <a:ext cx="4934139" cy="5527499"/>
        </p:xfrm>
        <a:graphic>
          <a:graphicData uri="http://schemas.openxmlformats.org/drawingml/2006/table">
            <a:tbl>
              <a:tblPr firstRow="1" bandRow="1">
                <a:tableStyleId>{69012ECD-51FC-41F1-AA8D-1B2483CD663E}</a:tableStyleId>
              </a:tblPr>
              <a:tblGrid>
                <a:gridCol w="568543">
                  <a:extLst>
                    <a:ext uri="{9D8B030D-6E8A-4147-A177-3AD203B41FA5}">
                      <a16:colId xmlns:a16="http://schemas.microsoft.com/office/drawing/2014/main" val="2733420420"/>
                    </a:ext>
                  </a:extLst>
                </a:gridCol>
                <a:gridCol w="1432274">
                  <a:extLst>
                    <a:ext uri="{9D8B030D-6E8A-4147-A177-3AD203B41FA5}">
                      <a16:colId xmlns:a16="http://schemas.microsoft.com/office/drawing/2014/main" val="1341541410"/>
                    </a:ext>
                  </a:extLst>
                </a:gridCol>
                <a:gridCol w="2933322">
                  <a:extLst>
                    <a:ext uri="{9D8B030D-6E8A-4147-A177-3AD203B41FA5}">
                      <a16:colId xmlns:a16="http://schemas.microsoft.com/office/drawing/2014/main" val="439721989"/>
                    </a:ext>
                  </a:extLst>
                </a:gridCol>
              </a:tblGrid>
              <a:tr h="249402">
                <a:tc>
                  <a:txBody>
                    <a:bodyPr/>
                    <a:lstStyle/>
                    <a:p>
                      <a:pPr algn="ctr"/>
                      <a:r>
                        <a:rPr lang="en-US" sz="1100"/>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249402">
                <a:tc>
                  <a:txBody>
                    <a:bodyPr/>
                    <a:lstStyle/>
                    <a:p>
                      <a:pPr algn="ctr"/>
                      <a:r>
                        <a:rPr lang="en-US" sz="1000"/>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highlight>
                            <a:srgbClr val="FFFF00"/>
                          </a:highlight>
                        </a:rPr>
                        <a:t>Diabetes_binary</a:t>
                      </a:r>
                      <a:endParaRPr lang="en-US" sz="1000" b="1" i="0" u="none" strike="noStrike">
                        <a:solidFill>
                          <a:srgbClr val="000000"/>
                        </a:solidFill>
                        <a:effectLst/>
                        <a:highlight>
                          <a:srgbClr val="FFFF00"/>
                        </a:highligh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pt-BR" sz="1000" u="none" strike="noStrike">
                          <a:effectLst/>
                        </a:rPr>
                        <a:t>Ever told you have Diabetes?</a:t>
                      </a:r>
                    </a:p>
                    <a:p>
                      <a:pPr algn="l" fontAlgn="b"/>
                      <a:r>
                        <a:rPr lang="pt-BR" sz="1000" u="none" strike="noStrike">
                          <a:effectLst/>
                        </a:rPr>
                        <a:t>0 = No; 1 = Yes Prediabtes or Diabetes</a:t>
                      </a:r>
                      <a:endParaRPr lang="pt-BR"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59120806"/>
                  </a:ext>
                </a:extLst>
              </a:tr>
              <a:tr h="249402">
                <a:tc>
                  <a:txBody>
                    <a:bodyPr/>
                    <a:lstStyle/>
                    <a:p>
                      <a:pPr algn="ctr"/>
                      <a:r>
                        <a:rPr lang="en-US" sz="1000"/>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HighBP</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High Blood Pressure; 1 = High Blood Pressure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49402">
                <a:tc>
                  <a:txBody>
                    <a:bodyPr/>
                    <a:lstStyle/>
                    <a:p>
                      <a:pPr algn="ctr"/>
                      <a:r>
                        <a:rPr lang="en-US" sz="1000"/>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HighChol</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High Cholesterol; 1 = High Cholesterol</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59559654"/>
                  </a:ext>
                </a:extLst>
              </a:tr>
              <a:tr h="313478">
                <a:tc>
                  <a:txBody>
                    <a:bodyPr/>
                    <a:lstStyle/>
                    <a:p>
                      <a:pPr algn="ctr"/>
                      <a:r>
                        <a:rPr lang="en-US" sz="1000"/>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CholCheck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No Cholesterol Check in 5 years;</a:t>
                      </a:r>
                      <a:br>
                        <a:rPr lang="en-US" sz="1000" u="none" strike="noStrike">
                          <a:effectLst/>
                        </a:rPr>
                      </a:br>
                      <a:r>
                        <a:rPr lang="en-US" sz="1000" u="none" strike="noStrike">
                          <a:effectLst/>
                        </a:rPr>
                        <a:t>1 = Yes Cholesterol Check in 5 years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83991543"/>
                  </a:ext>
                </a:extLst>
              </a:tr>
              <a:tr h="249402">
                <a:tc>
                  <a:txBody>
                    <a:bodyPr/>
                    <a:lstStyle/>
                    <a:p>
                      <a:pPr algn="ctr"/>
                      <a:r>
                        <a:rPr lang="en-US" sz="1000"/>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BMI</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Body Mass Index</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469355">
                <a:tc>
                  <a:txBody>
                    <a:bodyPr/>
                    <a:lstStyle/>
                    <a:p>
                      <a:pPr algn="ctr"/>
                      <a:r>
                        <a:rPr lang="en-US" sz="1000"/>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Smoker</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smoked 100 cigarettes in entire life?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469355">
                <a:tc>
                  <a:txBody>
                    <a:bodyPr/>
                    <a:lstStyle/>
                    <a:p>
                      <a:pPr algn="ctr"/>
                      <a:r>
                        <a:rPr lang="en-US" sz="1000"/>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Stroke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Ever Told You Had a Stroke?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313478">
                <a:tc>
                  <a:txBody>
                    <a:bodyPr/>
                    <a:lstStyle/>
                    <a:p>
                      <a:pPr algn="ctr"/>
                      <a:r>
                        <a:rPr lang="en-US" sz="1000"/>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HeartDiseaseorAttack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ever had a heart disease or heart attack?</a:t>
                      </a:r>
                    </a:p>
                    <a:p>
                      <a:pPr algn="l" fontAlgn="b"/>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469355">
                <a:tc>
                  <a:txBody>
                    <a:bodyPr/>
                    <a:lstStyle/>
                    <a:p>
                      <a:pPr algn="ctr"/>
                      <a:r>
                        <a:rPr lang="en-US" sz="1000"/>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PhysActivity</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Physical Activity in Past 30 Days (not including job)</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469355">
                <a:tc>
                  <a:txBody>
                    <a:bodyPr/>
                    <a:lstStyle/>
                    <a:p>
                      <a:pPr algn="ctr"/>
                      <a:r>
                        <a:rPr lang="en-US" sz="1000"/>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Fruits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Consumed Fruit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469355">
                <a:tc>
                  <a:txBody>
                    <a:bodyPr/>
                    <a:lstStyle/>
                    <a:p>
                      <a:pPr algn="ctr"/>
                      <a:r>
                        <a:rPr lang="en-US" sz="1000"/>
                        <a:t>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Veggies</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Consumed Vegetables 1 or More Times Per Day</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58843356"/>
                  </a:ext>
                </a:extLst>
              </a:tr>
              <a:tr h="625231">
                <a:tc>
                  <a:txBody>
                    <a:bodyPr/>
                    <a:lstStyle/>
                    <a:p>
                      <a:pPr algn="ctr"/>
                      <a:r>
                        <a:rPr lang="en-US" sz="1000"/>
                        <a:t>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HvyAlcoholConsump</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Adult Men &gt;= 14 drinks per week</a:t>
                      </a:r>
                      <a:br>
                        <a:rPr lang="en-US" sz="1000" u="none" strike="noStrike">
                          <a:effectLst/>
                        </a:rPr>
                      </a:br>
                      <a:r>
                        <a:rPr lang="en-US" sz="1000" u="none" strike="noStrike">
                          <a:effectLst/>
                        </a:rPr>
                        <a:t>Adult Women &gt;= 7 drinks per week</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84226977"/>
                  </a:ext>
                </a:extLst>
              </a:tr>
              <a:tr h="469355">
                <a:tc>
                  <a:txBody>
                    <a:bodyPr/>
                    <a:lstStyle/>
                    <a:p>
                      <a:pPr algn="ctr"/>
                      <a:r>
                        <a:rPr lang="en-US" sz="1000"/>
                        <a:t>13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AnyHealthcare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any kind of healthcare coverage?</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9888532"/>
                  </a:ext>
                </a:extLst>
              </a:tr>
            </a:tbl>
          </a:graphicData>
        </a:graphic>
      </p:graphicFrame>
      <p:graphicFrame>
        <p:nvGraphicFramePr>
          <p:cNvPr id="10" name="Table 9">
            <a:extLst>
              <a:ext uri="{FF2B5EF4-FFF2-40B4-BE49-F238E27FC236}">
                <a16:creationId xmlns:a16="http://schemas.microsoft.com/office/drawing/2014/main" id="{1272ADD5-B7A9-DA95-773E-27C1F4C33B77}"/>
              </a:ext>
            </a:extLst>
          </p:cNvPr>
          <p:cNvGraphicFramePr>
            <a:graphicFrameLocks noGrp="1"/>
          </p:cNvGraphicFramePr>
          <p:nvPr>
            <p:extLst>
              <p:ext uri="{D42A27DB-BD31-4B8C-83A1-F6EECF244321}">
                <p14:modId xmlns:p14="http://schemas.microsoft.com/office/powerpoint/2010/main" val="883093095"/>
              </p:ext>
            </p:extLst>
          </p:nvPr>
        </p:nvGraphicFramePr>
        <p:xfrm>
          <a:off x="5902858" y="677366"/>
          <a:ext cx="5606658" cy="5330569"/>
        </p:xfrm>
        <a:graphic>
          <a:graphicData uri="http://schemas.openxmlformats.org/drawingml/2006/table">
            <a:tbl>
              <a:tblPr firstRow="1" bandRow="1">
                <a:tableStyleId>{69012ECD-51FC-41F1-AA8D-1B2483CD663E}</a:tableStyleId>
              </a:tblPr>
              <a:tblGrid>
                <a:gridCol w="393167">
                  <a:extLst>
                    <a:ext uri="{9D8B030D-6E8A-4147-A177-3AD203B41FA5}">
                      <a16:colId xmlns:a16="http://schemas.microsoft.com/office/drawing/2014/main" val="2733420420"/>
                    </a:ext>
                  </a:extLst>
                </a:gridCol>
                <a:gridCol w="1880359">
                  <a:extLst>
                    <a:ext uri="{9D8B030D-6E8A-4147-A177-3AD203B41FA5}">
                      <a16:colId xmlns:a16="http://schemas.microsoft.com/office/drawing/2014/main" val="1341541410"/>
                    </a:ext>
                  </a:extLst>
                </a:gridCol>
                <a:gridCol w="3333132">
                  <a:extLst>
                    <a:ext uri="{9D8B030D-6E8A-4147-A177-3AD203B41FA5}">
                      <a16:colId xmlns:a16="http://schemas.microsoft.com/office/drawing/2014/main" val="439721989"/>
                    </a:ext>
                  </a:extLst>
                </a:gridCol>
              </a:tblGrid>
              <a:tr h="147642">
                <a:tc>
                  <a:txBody>
                    <a:bodyPr/>
                    <a:lstStyle/>
                    <a:p>
                      <a:pPr algn="ctr"/>
                      <a:r>
                        <a:rPr lang="en-US" sz="1100"/>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Column_Names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a:t>Values &amp;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76450744"/>
                  </a:ext>
                </a:extLst>
              </a:tr>
              <a:tr h="370126">
                <a:tc>
                  <a:txBody>
                    <a:bodyPr/>
                    <a:lstStyle/>
                    <a:p>
                      <a:pPr algn="ctr"/>
                      <a:r>
                        <a:rPr lang="en-US" sz="1000"/>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NoDocbcCost</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Any time in past 12 months needed a doctor but could not go because of cost?</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74962476"/>
                  </a:ext>
                </a:extLst>
              </a:tr>
              <a:tr h="554678">
                <a:tc>
                  <a:txBody>
                    <a:bodyPr/>
                    <a:lstStyle/>
                    <a:p>
                      <a:pPr algn="ctr"/>
                      <a:r>
                        <a:rPr lang="en-US" sz="1000"/>
                        <a:t>16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GenHlth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Would you say that in general your health is:</a:t>
                      </a:r>
                      <a:br>
                        <a:rPr lang="en-US" sz="1000" u="none" strike="noStrike">
                          <a:effectLst/>
                        </a:rPr>
                      </a:br>
                      <a:r>
                        <a:rPr lang="en-US" sz="1000" u="none" strike="noStrike">
                          <a:effectLst/>
                        </a:rPr>
                        <a:t>1 = Excellent</a:t>
                      </a:r>
                      <a:br>
                        <a:rPr lang="en-US" sz="1000" u="none" strike="noStrike">
                          <a:effectLst/>
                        </a:rPr>
                      </a:br>
                      <a:r>
                        <a:rPr lang="en-US" sz="1000" u="none" strike="noStrike">
                          <a:effectLst/>
                        </a:rPr>
                        <a:t>2 = Very Good</a:t>
                      </a:r>
                      <a:br>
                        <a:rPr lang="en-US" sz="1000" u="none" strike="noStrike">
                          <a:effectLst/>
                        </a:rPr>
                      </a:br>
                      <a:r>
                        <a:rPr lang="en-US" sz="1000" u="none" strike="noStrike">
                          <a:effectLst/>
                        </a:rPr>
                        <a:t>3 = Good</a:t>
                      </a:r>
                      <a:br>
                        <a:rPr lang="en-US" sz="1000" u="none" strike="noStrike">
                          <a:effectLst/>
                        </a:rPr>
                      </a:br>
                      <a:r>
                        <a:rPr lang="en-US" sz="1000" u="none" strike="noStrike">
                          <a:effectLst/>
                        </a:rPr>
                        <a:t>4 = Fair</a:t>
                      </a:r>
                      <a:br>
                        <a:rPr lang="en-US" sz="1000" u="none" strike="noStrike">
                          <a:effectLst/>
                        </a:rPr>
                      </a:br>
                      <a:r>
                        <a:rPr lang="en-US" sz="1000" u="none" strike="noStrike">
                          <a:effectLst/>
                        </a:rPr>
                        <a:t>5 = Poor</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3231729"/>
                  </a:ext>
                </a:extLst>
              </a:tr>
              <a:tr h="277850">
                <a:tc>
                  <a:txBody>
                    <a:bodyPr/>
                    <a:lstStyle/>
                    <a:p>
                      <a:pPr algn="ctr"/>
                      <a:r>
                        <a:rPr lang="en-US" sz="1000"/>
                        <a:t>17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DiffWalk</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Have serious difficulty walking or climbing stairs</a:t>
                      </a:r>
                      <a:br>
                        <a:rPr lang="en-US" sz="1000" u="none" strike="noStrike">
                          <a:effectLst/>
                        </a:rPr>
                      </a:br>
                      <a:r>
                        <a:rPr lang="en-US" sz="1000" u="none" strike="noStrike">
                          <a:effectLst/>
                        </a:rPr>
                        <a:t>0 = No</a:t>
                      </a:r>
                      <a:br>
                        <a:rPr lang="en-US" sz="1000" u="none" strike="noStrike">
                          <a:effectLst/>
                        </a:rPr>
                      </a:br>
                      <a:r>
                        <a:rPr lang="en-US" sz="1000" u="none" strike="noStrike">
                          <a:effectLst/>
                        </a:rPr>
                        <a:t>1 = Yes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287861"/>
                  </a:ext>
                </a:extLst>
              </a:tr>
              <a:tr h="185574">
                <a:tc>
                  <a:txBody>
                    <a:bodyPr/>
                    <a:lstStyle/>
                    <a:p>
                      <a:pPr algn="ctr"/>
                      <a:r>
                        <a:rPr lang="en-US" sz="1000"/>
                        <a:t>18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Sex</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0 = Female</a:t>
                      </a:r>
                      <a:br>
                        <a:rPr lang="en-US" sz="1000" u="none" strike="noStrike">
                          <a:effectLst/>
                        </a:rPr>
                      </a:br>
                      <a:r>
                        <a:rPr lang="en-US" sz="1000" u="none" strike="noStrike">
                          <a:effectLst/>
                        </a:rPr>
                        <a:t>1 = Male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5025896"/>
                  </a:ext>
                </a:extLst>
              </a:tr>
              <a:tr h="370126">
                <a:tc>
                  <a:txBody>
                    <a:bodyPr/>
                    <a:lstStyle/>
                    <a:p>
                      <a:pPr algn="ctr"/>
                      <a:r>
                        <a:rPr lang="en-US" sz="1000"/>
                        <a:t>19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Age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Scale 1-13</a:t>
                      </a:r>
                    </a:p>
                    <a:p>
                      <a:pPr algn="l" fontAlgn="b"/>
                      <a:r>
                        <a:rPr lang="en-US" sz="1000" u="none" strike="noStrike">
                          <a:effectLst/>
                        </a:rPr>
                        <a:t>1 = 18-24</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a:effectLst/>
                        </a:rPr>
                        <a:t>Increments every 5 years</a:t>
                      </a:r>
                      <a:br>
                        <a:rPr lang="en-US" sz="1000" u="none" strike="noStrike">
                          <a:effectLst/>
                        </a:rPr>
                      </a:br>
                      <a:r>
                        <a:rPr lang="en-US" sz="1000" u="none" strike="noStrike">
                          <a:effectLst/>
                        </a:rPr>
                        <a:t>13 = 80+</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9105586"/>
                  </a:ext>
                </a:extLst>
              </a:tr>
              <a:tr h="646954">
                <a:tc>
                  <a:txBody>
                    <a:bodyPr/>
                    <a:lstStyle/>
                    <a:p>
                      <a:pPr algn="ctr"/>
                      <a:r>
                        <a:rPr lang="en-US" sz="1000"/>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Education</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Highest Grade or Year of School Completed</a:t>
                      </a:r>
                      <a:br>
                        <a:rPr lang="en-US" sz="1000" u="none" strike="noStrike">
                          <a:effectLst/>
                        </a:rPr>
                      </a:br>
                      <a:r>
                        <a:rPr lang="en-US" sz="1000" u="none" strike="noStrike">
                          <a:effectLst/>
                        </a:rPr>
                        <a:t>1 = Never Attended / Only Kindergarten</a:t>
                      </a:r>
                      <a:br>
                        <a:rPr lang="en-US" sz="1000" u="none" strike="noStrike">
                          <a:effectLst/>
                        </a:rPr>
                      </a:br>
                      <a:r>
                        <a:rPr lang="en-US" sz="1000" u="none" strike="noStrike">
                          <a:effectLst/>
                        </a:rPr>
                        <a:t>2 = Elementary</a:t>
                      </a:r>
                      <a:br>
                        <a:rPr lang="en-US" sz="1000" u="none" strike="noStrike">
                          <a:effectLst/>
                        </a:rPr>
                      </a:br>
                      <a:r>
                        <a:rPr lang="en-US" sz="1000" u="none" strike="noStrike">
                          <a:effectLst/>
                        </a:rPr>
                        <a:t>3 = Some Highschool</a:t>
                      </a:r>
                      <a:br>
                        <a:rPr lang="en-US" sz="1000" u="none" strike="noStrike">
                          <a:effectLst/>
                        </a:rPr>
                      </a:br>
                      <a:r>
                        <a:rPr lang="en-US" sz="1000" u="none" strike="noStrike">
                          <a:effectLst/>
                        </a:rPr>
                        <a:t>4 = Graduated Highschool</a:t>
                      </a:r>
                      <a:br>
                        <a:rPr lang="en-US" sz="1000" u="none" strike="noStrike">
                          <a:effectLst/>
                        </a:rPr>
                      </a:br>
                      <a:r>
                        <a:rPr lang="en-US" sz="1000" u="none" strike="noStrike">
                          <a:effectLst/>
                        </a:rPr>
                        <a:t>5 =  Some College</a:t>
                      </a:r>
                      <a:br>
                        <a:rPr lang="en-US" sz="1000" u="none" strike="noStrike">
                          <a:effectLst/>
                        </a:rPr>
                      </a:br>
                      <a:r>
                        <a:rPr lang="en-US" sz="1000" u="none" strike="noStrike">
                          <a:effectLst/>
                        </a:rPr>
                        <a:t>6 = Graduated College</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9537728"/>
                  </a:ext>
                </a:extLst>
              </a:tr>
              <a:tr h="370126">
                <a:tc>
                  <a:txBody>
                    <a:bodyPr/>
                    <a:lstStyle/>
                    <a:p>
                      <a:pPr algn="ctr"/>
                      <a:r>
                        <a:rPr lang="en-US" sz="1000"/>
                        <a:t>21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a:effectLst/>
                        </a:rPr>
                        <a:t>Income</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Scale 1-8 Increment every $5k</a:t>
                      </a:r>
                    </a:p>
                    <a:p>
                      <a:pPr algn="l" fontAlgn="b"/>
                      <a:r>
                        <a:rPr lang="en-US" sz="1000" u="none" strike="noStrike">
                          <a:effectLst/>
                        </a:rPr>
                        <a:t>1 = less than $10,000</a:t>
                      </a:r>
                      <a:br>
                        <a:rPr lang="en-US" sz="1000" u="none" strike="noStrike">
                          <a:effectLst/>
                        </a:rPr>
                      </a:br>
                      <a:r>
                        <a:rPr lang="en-US" sz="1000" u="none" strike="noStrike">
                          <a:effectLst/>
                        </a:rPr>
                        <a:t>5 = $20,000 - $35,000</a:t>
                      </a:r>
                      <a:br>
                        <a:rPr lang="en-US" sz="1000" u="none" strike="noStrike">
                          <a:effectLst/>
                        </a:rPr>
                      </a:br>
                      <a:r>
                        <a:rPr lang="en-US" sz="1000" u="none" strike="noStrike">
                          <a:effectLst/>
                        </a:rPr>
                        <a:t>8 = $75,000+ </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9204709"/>
                  </a:ext>
                </a:extLst>
              </a:tr>
              <a:tr h="147642">
                <a:tc>
                  <a:txBody>
                    <a:bodyPr/>
                    <a:lstStyle/>
                    <a:p>
                      <a:pPr algn="ctr"/>
                      <a:r>
                        <a:rPr lang="en-US" sz="1000"/>
                        <a:t>22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MentHlth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Days of Poor Mental Health  1-30 days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8332"/>
                  </a:ext>
                </a:extLst>
              </a:tr>
              <a:tr h="147642">
                <a:tc>
                  <a:txBody>
                    <a:bodyPr/>
                    <a:lstStyle/>
                    <a:p>
                      <a:pPr algn="ctr"/>
                      <a:r>
                        <a:rPr lang="en-US" sz="1000"/>
                        <a:t>23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00" b="1" u="none" strike="noStrike" err="1">
                          <a:effectLst/>
                        </a:rPr>
                        <a:t>PhysHlth</a:t>
                      </a:r>
                      <a:endParaRPr lang="en-US" sz="1000" b="1"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1000" u="none" strike="noStrike">
                          <a:effectLst/>
                        </a:rPr>
                        <a:t>Physical Illness or Injury In Past 30 days 1-30 days</a:t>
                      </a:r>
                      <a:endParaRPr lang="en-US" sz="1000" b="0" i="0" u="none" strike="noStrike">
                        <a:solidFill>
                          <a:srgbClr val="000000"/>
                        </a:solidFill>
                        <a:effectLst/>
                        <a:latin typeface="Aptos Narrow" panose="020B0004020202020204" pitchFamily="34" charset="0"/>
                      </a:endParaRPr>
                    </a:p>
                  </a:txBody>
                  <a:tcPr marL="1687" marR="1687" marT="168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16530926"/>
                  </a:ext>
                </a:extLst>
              </a:tr>
            </a:tbl>
          </a:graphicData>
        </a:graphic>
      </p:graphicFrame>
    </p:spTree>
    <p:extLst>
      <p:ext uri="{BB962C8B-B14F-4D97-AF65-F5344CB8AC3E}">
        <p14:creationId xmlns:p14="http://schemas.microsoft.com/office/powerpoint/2010/main" val="357680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6ABEE-6BEC-339D-EEB9-80A9D845768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918CFFB-B400-42A4-B280-07D6C31D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7CFCC7A1-C9D7-2308-BB1D-29223D6C87E0}"/>
              </a:ext>
            </a:extLst>
          </p:cNvPr>
          <p:cNvSpPr>
            <a:spLocks noGrp="1"/>
          </p:cNvSpPr>
          <p:nvPr>
            <p:ph idx="1"/>
          </p:nvPr>
        </p:nvSpPr>
        <p:spPr>
          <a:xfrm>
            <a:off x="762001" y="1087842"/>
            <a:ext cx="4655819" cy="5464562"/>
          </a:xfrm>
        </p:spPr>
        <p:txBody>
          <a:bodyPr vert="horz" lIns="91440" tIns="45720" rIns="91440" bIns="45720" rtlCol="0" anchor="ctr">
            <a:normAutofit/>
          </a:bodyPr>
          <a:lstStyle/>
          <a:p>
            <a:pPr defTabSz="914400">
              <a:buFont typeface="Arial" panose="020B0604020202020204" pitchFamily="34" charset="0"/>
              <a:buChar char="•"/>
            </a:pPr>
            <a:r>
              <a:rPr lang="en-US" sz="1600" b="1" dirty="0">
                <a:latin typeface="Cambria"/>
                <a:ea typeface="Cambria"/>
                <a:cs typeface="Times New Roman"/>
              </a:rPr>
              <a:t>Missing Values: </a:t>
            </a:r>
            <a:r>
              <a:rPr lang="en-US" sz="1600" dirty="0">
                <a:latin typeface="Cambria"/>
                <a:ea typeface="Cambria"/>
                <a:cs typeface="Times New Roman"/>
              </a:rPr>
              <a:t>No missing values observed.</a:t>
            </a:r>
          </a:p>
          <a:p>
            <a:pPr defTabSz="914400">
              <a:buFont typeface="Arial" panose="020B0604020202020204" pitchFamily="34" charset="0"/>
              <a:buChar char="•"/>
            </a:pPr>
            <a:r>
              <a:rPr lang="en-US" sz="1600" b="1" dirty="0">
                <a:latin typeface="Cambria"/>
                <a:ea typeface="Cambria"/>
                <a:cs typeface="Times New Roman"/>
              </a:rPr>
              <a:t>Duplicates: </a:t>
            </a:r>
            <a:r>
              <a:rPr lang="en-US" sz="1600" dirty="0">
                <a:latin typeface="Cambria"/>
                <a:ea typeface="Cambria"/>
                <a:cs typeface="Times New Roman"/>
              </a:rPr>
              <a:t>1635 duplicate records were observed &amp; removed.</a:t>
            </a:r>
          </a:p>
          <a:p>
            <a:pPr defTabSz="914400">
              <a:buFont typeface="Arial" panose="020B0604020202020204" pitchFamily="34" charset="0"/>
              <a:buChar char="•"/>
            </a:pPr>
            <a:r>
              <a:rPr lang="en-US" sz="1600" b="1" dirty="0">
                <a:latin typeface="Cambria"/>
                <a:ea typeface="Cambria"/>
                <a:cs typeface="Times New Roman"/>
              </a:rPr>
              <a:t>Outliers:</a:t>
            </a:r>
            <a:r>
              <a:rPr lang="en-US" sz="1600" dirty="0">
                <a:latin typeface="Cambria"/>
                <a:ea typeface="Cambria"/>
                <a:cs typeface="Times New Roman"/>
              </a:rPr>
              <a:t> Based on the Box Plot, outliers were observed for features '</a:t>
            </a:r>
            <a:r>
              <a:rPr lang="en-US" sz="1600" dirty="0" err="1">
                <a:latin typeface="Cambria"/>
                <a:ea typeface="Cambria"/>
                <a:cs typeface="Times New Roman"/>
              </a:rPr>
              <a:t>PhysHlth</a:t>
            </a:r>
            <a:r>
              <a:rPr lang="en-US" sz="1600" dirty="0">
                <a:latin typeface="Cambria"/>
                <a:ea typeface="Cambria"/>
                <a:cs typeface="Times New Roman"/>
              </a:rPr>
              <a:t>', '</a:t>
            </a:r>
            <a:r>
              <a:rPr lang="en-US" sz="1600" dirty="0" err="1">
                <a:latin typeface="Cambria"/>
                <a:ea typeface="Cambria"/>
                <a:cs typeface="Times New Roman"/>
              </a:rPr>
              <a:t>MentHlth</a:t>
            </a:r>
            <a:r>
              <a:rPr lang="en-US" sz="1600" dirty="0">
                <a:latin typeface="Cambria"/>
                <a:ea typeface="Cambria"/>
                <a:cs typeface="Times New Roman"/>
              </a:rPr>
              <a:t>', 'BMI’ and were reduced.</a:t>
            </a:r>
          </a:p>
          <a:p>
            <a:pPr defTabSz="914400">
              <a:buFont typeface="Arial" panose="020B0604020202020204" pitchFamily="34" charset="0"/>
              <a:buChar char="•"/>
            </a:pPr>
            <a:r>
              <a:rPr lang="en-US" sz="1600" b="1" dirty="0">
                <a:latin typeface="Cambria"/>
                <a:ea typeface="Cambria"/>
                <a:cs typeface="Times New Roman"/>
              </a:rPr>
              <a:t>Data Type: </a:t>
            </a:r>
            <a:r>
              <a:rPr lang="en-US" sz="1600" dirty="0">
                <a:latin typeface="Cambria"/>
                <a:ea typeface="Cambria"/>
                <a:cs typeface="Times New Roman"/>
              </a:rPr>
              <a:t>All were numerical data types (float64) bit. No Categorical data types present.</a:t>
            </a:r>
          </a:p>
          <a:p>
            <a:pPr defTabSz="914400">
              <a:buFont typeface="Arial" panose="020B0604020202020204" pitchFamily="34" charset="0"/>
              <a:buChar char="•"/>
            </a:pPr>
            <a:r>
              <a:rPr lang="en-US" sz="1600" b="1" dirty="0">
                <a:latin typeface="Cambria"/>
                <a:ea typeface="Cambria"/>
                <a:cs typeface="Times New Roman"/>
              </a:rPr>
              <a:t>Feature Scaling: </a:t>
            </a:r>
            <a:r>
              <a:rPr lang="en-US" sz="1600" dirty="0">
                <a:latin typeface="Cambria"/>
                <a:ea typeface="Cambria"/>
                <a:cs typeface="Times New Roman"/>
              </a:rPr>
              <a:t>Standard scalar</a:t>
            </a:r>
          </a:p>
          <a:p>
            <a:pPr defTabSz="914400">
              <a:buFont typeface="Arial" panose="020B0604020202020204" pitchFamily="34" charset="0"/>
              <a:buChar char="•"/>
            </a:pPr>
            <a:r>
              <a:rPr lang="en-US" sz="1600" b="1" dirty="0">
                <a:latin typeface="Cambria"/>
                <a:ea typeface="Cambria"/>
                <a:cs typeface="Times New Roman"/>
              </a:rPr>
              <a:t>Balanced Class: </a:t>
            </a:r>
            <a:r>
              <a:rPr lang="en-US" sz="1600" dirty="0">
                <a:latin typeface="Cambria"/>
                <a:ea typeface="Cambria"/>
                <a:cs typeface="Times New Roman"/>
              </a:rPr>
              <a:t>the </a:t>
            </a:r>
            <a:r>
              <a:rPr lang="en-US" sz="1600" dirty="0" err="1">
                <a:latin typeface="Cambria"/>
                <a:ea typeface="Cambria"/>
                <a:cs typeface="Times New Roman"/>
              </a:rPr>
              <a:t>diabetes_binary</a:t>
            </a:r>
            <a:r>
              <a:rPr lang="en-US" sz="1600" dirty="0">
                <a:latin typeface="Cambria"/>
                <a:ea typeface="Cambria"/>
                <a:cs typeface="Times New Roman"/>
              </a:rPr>
              <a:t> classes were balanced in nature with very minor difference after removing duplicates and outliers.</a:t>
            </a:r>
          </a:p>
          <a:p>
            <a:pPr marL="0" indent="0" defTabSz="914400">
              <a:buNone/>
            </a:pPr>
            <a:r>
              <a:rPr lang="en-US" sz="1600" dirty="0">
                <a:latin typeface="Cambria"/>
                <a:ea typeface="Cambria"/>
                <a:cs typeface="Times New Roman"/>
              </a:rPr>
              <a:t>GitHub Link: </a:t>
            </a:r>
            <a:r>
              <a:rPr lang="en-US" sz="1200" dirty="0">
                <a:latin typeface="Cambria"/>
                <a:ea typeface="Cambria"/>
                <a:cs typeface="Times New Roman"/>
                <a:hlinkClick r:id="rId3"/>
              </a:rPr>
              <a:t>https://github.com/wavhalkomal/Classification-algorithm-for-dietetics-dataset-</a:t>
            </a:r>
            <a:r>
              <a:rPr lang="en-US" sz="1200" dirty="0">
                <a:latin typeface="Cambria"/>
                <a:ea typeface="Cambria"/>
                <a:cs typeface="Times New Roman"/>
              </a:rPr>
              <a:t> </a:t>
            </a:r>
          </a:p>
        </p:txBody>
      </p:sp>
      <p:sp>
        <p:nvSpPr>
          <p:cNvPr id="32" name="Rectangle 3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a line of menthol values&#10;&#10;Description automatically generated">
            <a:extLst>
              <a:ext uri="{FF2B5EF4-FFF2-40B4-BE49-F238E27FC236}">
                <a16:creationId xmlns:a16="http://schemas.microsoft.com/office/drawing/2014/main" id="{DBAC6044-52A9-800C-1B9F-D527A41DB96E}"/>
              </a:ext>
            </a:extLst>
          </p:cNvPr>
          <p:cNvPicPr>
            <a:picLocks noChangeAspect="1"/>
          </p:cNvPicPr>
          <p:nvPr/>
        </p:nvPicPr>
        <p:blipFill>
          <a:blip r:embed="rId4"/>
          <a:stretch>
            <a:fillRect/>
          </a:stretch>
        </p:blipFill>
        <p:spPr>
          <a:xfrm>
            <a:off x="5997965" y="629057"/>
            <a:ext cx="2592892" cy="2639077"/>
          </a:xfrm>
          <a:prstGeom prst="rect">
            <a:avLst/>
          </a:prstGeom>
        </p:spPr>
      </p:pic>
      <p:pic>
        <p:nvPicPr>
          <p:cNvPr id="17" name="Picture 16" descr="A graph with a box and a line&#10;&#10;Description automatically generated with medium confidence">
            <a:extLst>
              <a:ext uri="{FF2B5EF4-FFF2-40B4-BE49-F238E27FC236}">
                <a16:creationId xmlns:a16="http://schemas.microsoft.com/office/drawing/2014/main" id="{FDBB9E1D-0DE0-7362-F625-21C3E993D17B}"/>
              </a:ext>
            </a:extLst>
          </p:cNvPr>
          <p:cNvPicPr>
            <a:picLocks noChangeAspect="1"/>
          </p:cNvPicPr>
          <p:nvPr/>
        </p:nvPicPr>
        <p:blipFill>
          <a:blip r:embed="rId5"/>
          <a:stretch>
            <a:fillRect/>
          </a:stretch>
        </p:blipFill>
        <p:spPr>
          <a:xfrm>
            <a:off x="8916610" y="629057"/>
            <a:ext cx="2619283" cy="2639077"/>
          </a:xfrm>
          <a:prstGeom prst="rect">
            <a:avLst/>
          </a:prstGeom>
        </p:spPr>
      </p:pic>
      <p:pic>
        <p:nvPicPr>
          <p:cNvPr id="15" name="Picture 14" descr="A graph of a box plot&#10;&#10;Description automatically generated">
            <a:extLst>
              <a:ext uri="{FF2B5EF4-FFF2-40B4-BE49-F238E27FC236}">
                <a16:creationId xmlns:a16="http://schemas.microsoft.com/office/drawing/2014/main" id="{2D0D678C-54A8-486F-B3F5-A0CF1CA48B5A}"/>
              </a:ext>
            </a:extLst>
          </p:cNvPr>
          <p:cNvPicPr>
            <a:picLocks noChangeAspect="1"/>
          </p:cNvPicPr>
          <p:nvPr/>
        </p:nvPicPr>
        <p:blipFill>
          <a:blip r:embed="rId6"/>
          <a:stretch>
            <a:fillRect/>
          </a:stretch>
        </p:blipFill>
        <p:spPr>
          <a:xfrm>
            <a:off x="5951780" y="3589867"/>
            <a:ext cx="2639077" cy="2639077"/>
          </a:xfrm>
          <a:prstGeom prst="rect">
            <a:avLst/>
          </a:prstGeom>
        </p:spPr>
      </p:pic>
      <p:pic>
        <p:nvPicPr>
          <p:cNvPr id="13" name="Picture 12" descr="A graph of a number of blue squares&#10;&#10;Description automatically generated">
            <a:extLst>
              <a:ext uri="{FF2B5EF4-FFF2-40B4-BE49-F238E27FC236}">
                <a16:creationId xmlns:a16="http://schemas.microsoft.com/office/drawing/2014/main" id="{05E63690-BF8A-0783-657F-109176B929E2}"/>
              </a:ext>
            </a:extLst>
          </p:cNvPr>
          <p:cNvPicPr>
            <a:picLocks noChangeAspect="1"/>
          </p:cNvPicPr>
          <p:nvPr/>
        </p:nvPicPr>
        <p:blipFill>
          <a:blip r:embed="rId7"/>
          <a:stretch>
            <a:fillRect/>
          </a:stretch>
        </p:blipFill>
        <p:spPr>
          <a:xfrm>
            <a:off x="8851884" y="3622944"/>
            <a:ext cx="3079089" cy="2378596"/>
          </a:xfrm>
          <a:prstGeom prst="rect">
            <a:avLst/>
          </a:prstGeom>
        </p:spPr>
      </p:pic>
      <p:sp>
        <p:nvSpPr>
          <p:cNvPr id="3" name="Slide Number Placeholder 2">
            <a:extLst>
              <a:ext uri="{FF2B5EF4-FFF2-40B4-BE49-F238E27FC236}">
                <a16:creationId xmlns:a16="http://schemas.microsoft.com/office/drawing/2014/main" id="{DBE1CEDB-ECB1-A529-4710-47D85044F14F}"/>
              </a:ext>
            </a:extLst>
          </p:cNvPr>
          <p:cNvSpPr>
            <a:spLocks noGrp="1"/>
          </p:cNvSpPr>
          <p:nvPr>
            <p:ph type="sldNum" sz="quarter" idx="12"/>
          </p:nvPr>
        </p:nvSpPr>
        <p:spPr>
          <a:xfrm>
            <a:off x="9904991" y="6356350"/>
            <a:ext cx="1976457"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a:ln>
                  <a:noFill/>
                </a:ln>
                <a:solidFill>
                  <a:schemeClr val="tx1"/>
                </a:solidFill>
                <a:effectLst/>
                <a:uLnTx/>
                <a:uFillTx/>
                <a:latin typeface="+mn-lt"/>
              </a:rPr>
              <a:pPr marR="0" lvl="0" indent="0" defTabSz="914400" fontAlgn="auto">
                <a:spcBef>
                  <a:spcPts val="0"/>
                </a:spcBef>
                <a:spcAft>
                  <a:spcPts val="600"/>
                </a:spcAft>
                <a:buClrTx/>
                <a:buSzTx/>
                <a:buFontTx/>
                <a:buNone/>
                <a:tabLst/>
                <a:defRPr/>
              </a:pPr>
              <a:t>7</a:t>
            </a:fld>
            <a:endParaRPr kumimoji="0" lang="en-US" b="1" i="0" u="none" strike="noStrike" cap="none" spc="0" normalizeH="0" baseline="0" noProof="0">
              <a:ln>
                <a:noFill/>
              </a:ln>
              <a:solidFill>
                <a:schemeClr val="tx1"/>
              </a:solidFill>
              <a:effectLst/>
              <a:uLnTx/>
              <a:uFillTx/>
              <a:latin typeface="+mn-lt"/>
            </a:endParaRPr>
          </a:p>
        </p:txBody>
      </p:sp>
      <p:sp>
        <p:nvSpPr>
          <p:cNvPr id="20" name="Title 1">
            <a:extLst>
              <a:ext uri="{FF2B5EF4-FFF2-40B4-BE49-F238E27FC236}">
                <a16:creationId xmlns:a16="http://schemas.microsoft.com/office/drawing/2014/main" id="{E3F7C3AB-7C9C-12EC-ADFD-4DE051303C91}"/>
              </a:ext>
            </a:extLst>
          </p:cNvPr>
          <p:cNvSpPr>
            <a:spLocks noGrp="1"/>
          </p:cNvSpPr>
          <p:nvPr>
            <p:ph type="title"/>
          </p:nvPr>
        </p:nvSpPr>
        <p:spPr>
          <a:xfrm>
            <a:off x="646359" y="365127"/>
            <a:ext cx="10709031" cy="734621"/>
          </a:xfrm>
        </p:spPr>
        <p:txBody>
          <a:bodyPr>
            <a:normAutofit/>
          </a:bodyPr>
          <a:lstStyle/>
          <a:p>
            <a:r>
              <a:rPr lang="en-US" sz="2800">
                <a:latin typeface="Times New Roman" panose="02020603050405020304" pitchFamily="18" charset="0"/>
                <a:cs typeface="Times New Roman" panose="02020603050405020304" pitchFamily="18" charset="0"/>
              </a:rPr>
              <a:t>Data Cleaning &amp; Pre-Processing</a:t>
            </a:r>
          </a:p>
        </p:txBody>
      </p:sp>
    </p:spTree>
    <p:extLst>
      <p:ext uri="{BB962C8B-B14F-4D97-AF65-F5344CB8AC3E}">
        <p14:creationId xmlns:p14="http://schemas.microsoft.com/office/powerpoint/2010/main" val="218611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C84D-AE77-D5E8-F1AC-F841748E2A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41D44F-5FCA-CCC0-67AE-CB0A11A260C2}"/>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A32537"/>
              </a:solidFill>
              <a:effectLst/>
              <a:uLnTx/>
              <a:uFillTx/>
              <a:latin typeface="IBM Plex Sans" panose="020B0503050203000203" pitchFamily="34" charset="0"/>
              <a:ea typeface="+mn-ea"/>
              <a:cs typeface="+mn-cs"/>
            </a:endParaRPr>
          </a:p>
        </p:txBody>
      </p:sp>
      <p:sp>
        <p:nvSpPr>
          <p:cNvPr id="4" name="Title 1">
            <a:extLst>
              <a:ext uri="{FF2B5EF4-FFF2-40B4-BE49-F238E27FC236}">
                <a16:creationId xmlns:a16="http://schemas.microsoft.com/office/drawing/2014/main" id="{211B11C8-CD76-7EAE-41FD-629AB61D468D}"/>
              </a:ext>
            </a:extLst>
          </p:cNvPr>
          <p:cNvSpPr txBox="1">
            <a:spLocks/>
          </p:cNvSpPr>
          <p:nvPr/>
        </p:nvSpPr>
        <p:spPr>
          <a:xfrm>
            <a:off x="646359" y="365127"/>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(1 of 3)</a:t>
            </a:r>
          </a:p>
        </p:txBody>
      </p:sp>
      <p:pic>
        <p:nvPicPr>
          <p:cNvPr id="8" name="Picture 7">
            <a:extLst>
              <a:ext uri="{FF2B5EF4-FFF2-40B4-BE49-F238E27FC236}">
                <a16:creationId xmlns:a16="http://schemas.microsoft.com/office/drawing/2014/main" id="{52F1AA01-FA6B-EC8C-D548-8A82021A98ED}"/>
              </a:ext>
            </a:extLst>
          </p:cNvPr>
          <p:cNvPicPr>
            <a:picLocks noChangeAspect="1"/>
          </p:cNvPicPr>
          <p:nvPr/>
        </p:nvPicPr>
        <p:blipFill>
          <a:blip r:embed="rId3"/>
          <a:stretch>
            <a:fillRect/>
          </a:stretch>
        </p:blipFill>
        <p:spPr>
          <a:xfrm>
            <a:off x="4855977" y="1060884"/>
            <a:ext cx="7190199" cy="2999416"/>
          </a:xfrm>
          <a:prstGeom prst="rect">
            <a:avLst/>
          </a:prstGeom>
          <a:ln>
            <a:solidFill>
              <a:schemeClr val="accent1"/>
            </a:solidFill>
          </a:ln>
        </p:spPr>
      </p:pic>
      <p:sp>
        <p:nvSpPr>
          <p:cNvPr id="15" name="Content Placeholder 3">
            <a:extLst>
              <a:ext uri="{FF2B5EF4-FFF2-40B4-BE49-F238E27FC236}">
                <a16:creationId xmlns:a16="http://schemas.microsoft.com/office/drawing/2014/main" id="{82650CCE-5E02-E57A-E622-B699D2429D65}"/>
              </a:ext>
            </a:extLst>
          </p:cNvPr>
          <p:cNvSpPr txBox="1">
            <a:spLocks/>
          </p:cNvSpPr>
          <p:nvPr/>
        </p:nvSpPr>
        <p:spPr>
          <a:xfrm>
            <a:off x="421096" y="950614"/>
            <a:ext cx="4250492" cy="5216565"/>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914400">
              <a:buFont typeface="Arial" panose="020B0604020202020204" pitchFamily="34" charset="0"/>
              <a:buChar char="•"/>
            </a:pPr>
            <a:r>
              <a:rPr kumimoji="0" lang="en-US" altLang="en-US" sz="1200" b="1" i="0" u="none" strike="noStrike" cap="none" normalizeH="0" baseline="0" dirty="0">
                <a:ln>
                  <a:noFill/>
                </a:ln>
                <a:effectLst/>
                <a:latin typeface="Cambria"/>
                <a:ea typeface="Cambria"/>
                <a:cs typeface="Times New Roman"/>
              </a:rPr>
              <a:t>Correlation Coefficients:</a:t>
            </a:r>
            <a:r>
              <a:rPr kumimoji="0" lang="en-US" altLang="en-US" sz="1200" b="0" i="0" u="none" strike="noStrike" cap="none" normalizeH="0" baseline="0" dirty="0">
                <a:ln>
                  <a:noFill/>
                </a:ln>
                <a:effectLst/>
                <a:latin typeface="Cambria"/>
                <a:ea typeface="Cambria"/>
                <a:cs typeface="Times New Roman"/>
              </a:rPr>
              <a:t> The chart displays the correlation coefficient between each input feature and the ‘Diabetes_Binary</a:t>
            </a:r>
            <a:r>
              <a:rPr lang="en-US" altLang="en-US" sz="1200" dirty="0">
                <a:latin typeface="Cambria"/>
                <a:ea typeface="Cambria"/>
                <a:cs typeface="Times New Roman"/>
              </a:rPr>
              <a:t>’</a:t>
            </a:r>
            <a:r>
              <a:rPr kumimoji="0" lang="en-US" altLang="en-US" sz="1200" b="0" i="0" u="none" strike="noStrike" cap="none" normalizeH="0" baseline="0" dirty="0">
                <a:ln>
                  <a:noFill/>
                </a:ln>
                <a:effectLst/>
                <a:latin typeface="Cambria"/>
                <a:ea typeface="Cambria"/>
                <a:cs typeface="Times New Roman"/>
              </a:rPr>
              <a:t> target variable. The correlation coefficient measures the strength and direction of the linear relationship between two variables.</a:t>
            </a:r>
            <a:endParaRPr lang="en-US" altLang="en-US" sz="1200" b="0" i="0" u="none" strike="noStrike" cap="none" normalizeH="0" baseline="0" dirty="0">
              <a:ln>
                <a:noFill/>
              </a:ln>
              <a:effectLst/>
              <a:latin typeface="Cambria"/>
              <a:ea typeface="Cambria"/>
              <a:cs typeface="Times New Roman"/>
            </a:endParaRPr>
          </a:p>
          <a:p>
            <a:pPr algn="just"/>
            <a:r>
              <a:rPr lang="en-US" sz="1200" b="1" dirty="0">
                <a:latin typeface="Cambria"/>
                <a:ea typeface="Cambria"/>
                <a:cs typeface="Times New Roman"/>
              </a:rPr>
              <a:t>Positive Correlation: </a:t>
            </a:r>
            <a:r>
              <a:rPr lang="en-US" sz="1200" dirty="0">
                <a:latin typeface="Cambria"/>
                <a:ea typeface="Cambria"/>
                <a:cs typeface="Times New Roman"/>
              </a:rPr>
              <a:t>Features like ‘Age’, ‘</a:t>
            </a:r>
            <a:r>
              <a:rPr lang="en-US" sz="1200" dirty="0" err="1">
                <a:latin typeface="Cambria"/>
                <a:ea typeface="Cambria"/>
                <a:cs typeface="Times New Roman"/>
              </a:rPr>
              <a:t>HighChol</a:t>
            </a:r>
            <a:r>
              <a:rPr lang="en-US" sz="1200" dirty="0">
                <a:latin typeface="Cambria"/>
                <a:ea typeface="Cambria"/>
                <a:cs typeface="Times New Roman"/>
              </a:rPr>
              <a:t>’, ‘HighBP’, ‘BMI’, and ‘</a:t>
            </a:r>
            <a:r>
              <a:rPr lang="en-US" sz="1200" dirty="0" err="1">
                <a:latin typeface="Cambria"/>
                <a:ea typeface="Cambria"/>
                <a:cs typeface="Times New Roman"/>
              </a:rPr>
              <a:t>GenHlth</a:t>
            </a:r>
            <a:r>
              <a:rPr lang="en-US" sz="1200" dirty="0">
                <a:latin typeface="Cambria"/>
                <a:ea typeface="Cambria"/>
                <a:cs typeface="Times New Roman"/>
              </a:rPr>
              <a:t>’ show a positive correlation with “Diabetes_Binary”. This suggests that as these features increase, the likelihood of having diabetes also tends to increase.</a:t>
            </a:r>
          </a:p>
          <a:p>
            <a:pPr algn="just"/>
            <a:r>
              <a:rPr lang="en-US" sz="1200" b="1" dirty="0">
                <a:latin typeface="Cambria"/>
                <a:ea typeface="Cambria"/>
                <a:cs typeface="Times New Roman"/>
              </a:rPr>
              <a:t>Negative Correlation: </a:t>
            </a:r>
            <a:r>
              <a:rPr lang="en-US" sz="1200" dirty="0">
                <a:latin typeface="Cambria"/>
                <a:ea typeface="Cambria"/>
                <a:cs typeface="Times New Roman"/>
              </a:rPr>
              <a:t>Features like ‘Income’, ‘Education’, ‘</a:t>
            </a:r>
            <a:r>
              <a:rPr lang="en-US" sz="1200" dirty="0" err="1">
                <a:latin typeface="Cambria"/>
                <a:ea typeface="Cambria"/>
                <a:cs typeface="Times New Roman"/>
              </a:rPr>
              <a:t>PhysActivity</a:t>
            </a:r>
            <a:r>
              <a:rPr lang="en-US" sz="1200" dirty="0">
                <a:latin typeface="Cambria"/>
                <a:ea typeface="Cambria"/>
                <a:cs typeface="Times New Roman"/>
              </a:rPr>
              <a:t>’, and ‘</a:t>
            </a:r>
            <a:r>
              <a:rPr lang="en-US" sz="1200" dirty="0" err="1">
                <a:latin typeface="Cambria"/>
                <a:ea typeface="Cambria"/>
                <a:cs typeface="Times New Roman"/>
              </a:rPr>
              <a:t>HvyAlcoholConsump</a:t>
            </a:r>
            <a:r>
              <a:rPr lang="en-US" sz="1200" dirty="0">
                <a:latin typeface="Cambria"/>
                <a:ea typeface="Cambria"/>
                <a:cs typeface="Times New Roman"/>
              </a:rPr>
              <a:t>’ exhibit a negative correlation with ‘Diabetes_Binary’.</a:t>
            </a:r>
          </a:p>
          <a:p>
            <a:pPr lvl="1" algn="just"/>
            <a:r>
              <a:rPr lang="en-US" sz="1200" dirty="0">
                <a:latin typeface="Cambria"/>
                <a:ea typeface="Cambria"/>
                <a:cs typeface="Times New Roman"/>
              </a:rPr>
              <a:t>This implies that individuals with higher income, education, and physical activity levels, and lower heavy alcohol consumption, are less likely to have diabetes.</a:t>
            </a:r>
          </a:p>
          <a:p>
            <a:pPr algn="just"/>
            <a:r>
              <a:rPr lang="en-US" sz="1200" b="1" dirty="0">
                <a:latin typeface="Cambria"/>
                <a:ea typeface="Cambria"/>
                <a:cs typeface="Times New Roman"/>
              </a:rPr>
              <a:t>Weak Correlation: </a:t>
            </a:r>
            <a:r>
              <a:rPr lang="en-US" sz="1200" dirty="0">
                <a:latin typeface="Cambria"/>
                <a:ea typeface="Cambria"/>
                <a:cs typeface="Times New Roman"/>
              </a:rPr>
              <a:t>Many features, such as ‘Veggies’,  ‘Fruits’, ‘</a:t>
            </a:r>
            <a:r>
              <a:rPr lang="en-US" sz="1200" dirty="0" err="1">
                <a:latin typeface="Cambria"/>
                <a:ea typeface="Cambria"/>
                <a:cs typeface="Times New Roman"/>
              </a:rPr>
              <a:t>AnyHealthcare</a:t>
            </a:r>
            <a:r>
              <a:rPr lang="en-US" sz="1200" dirty="0">
                <a:latin typeface="Cambria"/>
                <a:ea typeface="Cambria"/>
                <a:cs typeface="Times New Roman"/>
              </a:rPr>
              <a:t>’,  ‘</a:t>
            </a:r>
            <a:r>
              <a:rPr lang="en-US" sz="1200" dirty="0" err="1">
                <a:latin typeface="Cambria"/>
                <a:ea typeface="Cambria"/>
                <a:cs typeface="Times New Roman"/>
              </a:rPr>
              <a:t>NoDocbcCost</a:t>
            </a:r>
            <a:r>
              <a:rPr lang="en-US" sz="1200" dirty="0">
                <a:latin typeface="Cambria"/>
                <a:ea typeface="Cambria"/>
                <a:cs typeface="Times New Roman"/>
              </a:rPr>
              <a:t>’, ‘Sex’, and ‘Smoker’, show a very weak correlation with ‘Diabetes_Binary’. This indicates that these features might have limited predictive power for diabetes in this dataset</a:t>
            </a:r>
          </a:p>
        </p:txBody>
      </p:sp>
      <p:sp>
        <p:nvSpPr>
          <p:cNvPr id="31" name="TextBox 30">
            <a:extLst>
              <a:ext uri="{FF2B5EF4-FFF2-40B4-BE49-F238E27FC236}">
                <a16:creationId xmlns:a16="http://schemas.microsoft.com/office/drawing/2014/main" id="{5B860104-D34A-6097-CF6F-B54B7F263E93}"/>
              </a:ext>
            </a:extLst>
          </p:cNvPr>
          <p:cNvSpPr txBox="1"/>
          <p:nvPr/>
        </p:nvSpPr>
        <p:spPr>
          <a:xfrm>
            <a:off x="4854774" y="4372699"/>
            <a:ext cx="7273317" cy="1600438"/>
          </a:xfrm>
          <a:prstGeom prst="rect">
            <a:avLst/>
          </a:prstGeom>
          <a:noFill/>
        </p:spPr>
        <p:txBody>
          <a:bodyPr wrap="square" lIns="91440" tIns="45720" rIns="91440" bIns="45720" anchor="t">
            <a:spAutoFit/>
          </a:bodyPr>
          <a:lstStyle/>
          <a:p>
            <a:r>
              <a:rPr lang="en-US" sz="1400" b="1">
                <a:latin typeface="Cambria"/>
                <a:ea typeface="Cambria"/>
                <a:cs typeface="Times New Roman"/>
              </a:rPr>
              <a:t>Insights:</a:t>
            </a:r>
            <a:endParaRPr lang="en-US" sz="1400">
              <a:latin typeface="Cambria"/>
              <a:ea typeface="Cambria"/>
              <a:cs typeface="Times New Roman"/>
            </a:endParaRPr>
          </a:p>
          <a:p>
            <a:pPr>
              <a:buFont typeface="Arial" panose="020B0604020202020204" pitchFamily="34" charset="0"/>
              <a:buChar char="•"/>
            </a:pPr>
            <a:r>
              <a:rPr lang="en-US" sz="1400" b="1">
                <a:latin typeface="Cambria"/>
                <a:ea typeface="Cambria"/>
                <a:cs typeface="Times New Roman"/>
              </a:rPr>
              <a:t>Risk Factors:</a:t>
            </a:r>
            <a:r>
              <a:rPr lang="en-US" sz="1400">
                <a:latin typeface="Cambria"/>
                <a:ea typeface="Cambria"/>
                <a:cs typeface="Times New Roman"/>
              </a:rPr>
              <a:t> The chart highlights potential risk factors for diabetes, such as older age, high cholesterol, high blood pressure, and poor general health.</a:t>
            </a:r>
          </a:p>
          <a:p>
            <a:pPr>
              <a:buFont typeface="Arial" panose="020B0604020202020204" pitchFamily="34" charset="0"/>
              <a:buChar char="•"/>
            </a:pPr>
            <a:r>
              <a:rPr lang="en-US" sz="1400" b="1">
                <a:latin typeface="Cambria"/>
                <a:ea typeface="Cambria"/>
                <a:cs typeface="Times New Roman"/>
              </a:rPr>
              <a:t>Protective Factors:</a:t>
            </a:r>
            <a:r>
              <a:rPr lang="en-US" sz="1400">
                <a:latin typeface="Cambria"/>
                <a:ea typeface="Cambria"/>
                <a:cs typeface="Times New Roman"/>
              </a:rPr>
              <a:t> Features like higher income, education, and physical activity appear to be associated with a lower risk of diabetes.</a:t>
            </a:r>
          </a:p>
          <a:p>
            <a:pPr>
              <a:buFont typeface="Arial" panose="020B0604020202020204" pitchFamily="34" charset="0"/>
              <a:buChar char="•"/>
            </a:pPr>
            <a:r>
              <a:rPr lang="en-US" sz="1400" b="1">
                <a:latin typeface="Cambria"/>
                <a:ea typeface="Cambria"/>
                <a:cs typeface="Times New Roman"/>
              </a:rPr>
              <a:t>Feature Importance:</a:t>
            </a:r>
            <a:r>
              <a:rPr lang="en-US" sz="1400">
                <a:latin typeface="Cambria"/>
                <a:ea typeface="Cambria"/>
                <a:cs typeface="Times New Roman"/>
              </a:rPr>
              <a:t> Features with stronger correlations (positive or negative) are likely to be more important for predicting diabetes in a machine learning model.</a:t>
            </a:r>
          </a:p>
        </p:txBody>
      </p:sp>
    </p:spTree>
    <p:extLst>
      <p:ext uri="{BB962C8B-B14F-4D97-AF65-F5344CB8AC3E}">
        <p14:creationId xmlns:p14="http://schemas.microsoft.com/office/powerpoint/2010/main" val="247775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E9205A-4D30-5085-38C5-77974462A229}"/>
              </a:ext>
            </a:extLst>
          </p:cNvPr>
          <p:cNvSpPr>
            <a:spLocks noGrp="1"/>
          </p:cNvSpPr>
          <p:nvPr>
            <p:ph type="sldNum" sz="quarter" idx="12"/>
          </p:nvPr>
        </p:nvSpPr>
        <p:spPr>
          <a:xfrm>
            <a:off x="9375913" y="6111740"/>
            <a:ext cx="2743200" cy="365125"/>
          </a:xfrm>
        </p:spPr>
        <p:txBody>
          <a:bodyPr/>
          <a:lstStyle/>
          <a:p>
            <a:fld id="{4267CD5E-26CF-4249-8540-BB1D07FD4227}" type="slidenum">
              <a:rPr lang="en-US" smtClean="0"/>
              <a:t>9</a:t>
            </a:fld>
            <a:endParaRPr lang="en-US"/>
          </a:p>
        </p:txBody>
      </p:sp>
      <p:pic>
        <p:nvPicPr>
          <p:cNvPr id="11" name="Picture 10" descr="A chart with numbers and symbols&#10;&#10;Description automatically generated with medium confidence">
            <a:extLst>
              <a:ext uri="{FF2B5EF4-FFF2-40B4-BE49-F238E27FC236}">
                <a16:creationId xmlns:a16="http://schemas.microsoft.com/office/drawing/2014/main" id="{19064B41-0AB9-FB92-1FA0-FE9745CA9EE4}"/>
              </a:ext>
            </a:extLst>
          </p:cNvPr>
          <p:cNvPicPr>
            <a:picLocks noChangeAspect="1"/>
          </p:cNvPicPr>
          <p:nvPr/>
        </p:nvPicPr>
        <p:blipFill>
          <a:blip r:embed="rId3"/>
          <a:stretch>
            <a:fillRect/>
          </a:stretch>
        </p:blipFill>
        <p:spPr>
          <a:xfrm>
            <a:off x="6397791" y="1355509"/>
            <a:ext cx="5684768" cy="4426031"/>
          </a:xfrm>
          <a:prstGeom prst="rect">
            <a:avLst/>
          </a:prstGeom>
          <a:noFill/>
          <a:ln>
            <a:solidFill>
              <a:schemeClr val="accent1"/>
            </a:solidFill>
          </a:ln>
        </p:spPr>
      </p:pic>
      <p:sp>
        <p:nvSpPr>
          <p:cNvPr id="15" name="Title 1">
            <a:extLst>
              <a:ext uri="{FF2B5EF4-FFF2-40B4-BE49-F238E27FC236}">
                <a16:creationId xmlns:a16="http://schemas.microsoft.com/office/drawing/2014/main" id="{1F520E55-9DA4-CA0F-73E7-30AAA7A7B85D}"/>
              </a:ext>
            </a:extLst>
          </p:cNvPr>
          <p:cNvSpPr txBox="1">
            <a:spLocks/>
          </p:cNvSpPr>
          <p:nvPr/>
        </p:nvSpPr>
        <p:spPr>
          <a:xfrm>
            <a:off x="371472" y="-7954"/>
            <a:ext cx="10709031" cy="734621"/>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2800">
                <a:latin typeface="Times New Roman" panose="02020603050405020304" pitchFamily="18" charset="0"/>
                <a:cs typeface="Times New Roman" panose="02020603050405020304" pitchFamily="18" charset="0"/>
              </a:rPr>
              <a:t>Exploratory Data Analysis (2 of 3)</a:t>
            </a:r>
          </a:p>
        </p:txBody>
      </p:sp>
      <p:sp>
        <p:nvSpPr>
          <p:cNvPr id="16" name="TextBox 15">
            <a:extLst>
              <a:ext uri="{FF2B5EF4-FFF2-40B4-BE49-F238E27FC236}">
                <a16:creationId xmlns:a16="http://schemas.microsoft.com/office/drawing/2014/main" id="{763C2B96-7F95-4D5A-802F-DF21A613B991}"/>
              </a:ext>
            </a:extLst>
          </p:cNvPr>
          <p:cNvSpPr txBox="1"/>
          <p:nvPr/>
        </p:nvSpPr>
        <p:spPr>
          <a:xfrm>
            <a:off x="8551668" y="5924970"/>
            <a:ext cx="2152320" cy="369332"/>
          </a:xfrm>
          <a:prstGeom prst="rect">
            <a:avLst/>
          </a:prstGeom>
          <a:noFill/>
        </p:spPr>
        <p:txBody>
          <a:bodyPr wrap="none" rtlCol="0">
            <a:spAutoFit/>
          </a:bodyPr>
          <a:lstStyle/>
          <a:p>
            <a:r>
              <a:rPr lang="en-US"/>
              <a:t>Correlation Heatmap</a:t>
            </a:r>
          </a:p>
        </p:txBody>
      </p:sp>
      <p:sp>
        <p:nvSpPr>
          <p:cNvPr id="3" name="TextBox 2">
            <a:extLst>
              <a:ext uri="{FF2B5EF4-FFF2-40B4-BE49-F238E27FC236}">
                <a16:creationId xmlns:a16="http://schemas.microsoft.com/office/drawing/2014/main" id="{3FAFBDDF-36D8-BDD3-C99B-AF179AFDC884}"/>
              </a:ext>
            </a:extLst>
          </p:cNvPr>
          <p:cNvSpPr txBox="1"/>
          <p:nvPr/>
        </p:nvSpPr>
        <p:spPr>
          <a:xfrm>
            <a:off x="371472" y="456078"/>
            <a:ext cx="6919874" cy="276999"/>
          </a:xfrm>
          <a:prstGeom prst="rect">
            <a:avLst/>
          </a:prstGeom>
          <a:noFill/>
        </p:spPr>
        <p:txBody>
          <a:bodyPr wrap="square">
            <a:spAutoFit/>
          </a:bodyPr>
          <a:lstStyle/>
          <a:p>
            <a:r>
              <a:rPr lang="en-US" sz="1200">
                <a:latin typeface="Cambria" panose="02040503050406030204" pitchFamily="18" charset="0"/>
              </a:rPr>
              <a:t>A </a:t>
            </a:r>
            <a:r>
              <a:rPr lang="en-US" sz="1200" b="1">
                <a:latin typeface="Cambria" panose="02040503050406030204" pitchFamily="18" charset="0"/>
              </a:rPr>
              <a:t>correlation heatmap</a:t>
            </a:r>
            <a:r>
              <a:rPr lang="en-US" sz="1200">
                <a:latin typeface="Cambria" panose="02040503050406030204" pitchFamily="18" charset="0"/>
              </a:rPr>
              <a:t> is a data visualization tool used to display the correlation matrix of a dataset. </a:t>
            </a:r>
          </a:p>
        </p:txBody>
      </p:sp>
      <p:sp>
        <p:nvSpPr>
          <p:cNvPr id="8" name="TextBox 7">
            <a:extLst>
              <a:ext uri="{FF2B5EF4-FFF2-40B4-BE49-F238E27FC236}">
                <a16:creationId xmlns:a16="http://schemas.microsoft.com/office/drawing/2014/main" id="{6FBBAF59-5183-CB0E-1210-1DB6F9C1CD42}"/>
              </a:ext>
            </a:extLst>
          </p:cNvPr>
          <p:cNvSpPr txBox="1"/>
          <p:nvPr/>
        </p:nvSpPr>
        <p:spPr>
          <a:xfrm>
            <a:off x="355569" y="768488"/>
            <a:ext cx="10134631" cy="861774"/>
          </a:xfrm>
          <a:prstGeom prst="rect">
            <a:avLst/>
          </a:prstGeom>
          <a:noFill/>
        </p:spPr>
        <p:txBody>
          <a:bodyPr wrap="square">
            <a:spAutoFit/>
          </a:bodyPr>
          <a:lstStyle/>
          <a:p>
            <a:r>
              <a:rPr lang="en-US" sz="1000" b="1">
                <a:latin typeface="Cambria" panose="02040503050406030204" pitchFamily="18" charset="0"/>
              </a:rPr>
              <a:t>Correlation Coefficients</a:t>
            </a:r>
            <a:r>
              <a:rPr lang="en-US" sz="1000">
                <a:latin typeface="Cambria" panose="02040503050406030204" pitchFamily="18" charset="0"/>
              </a:rPr>
              <a:t>:</a:t>
            </a:r>
          </a:p>
          <a:p>
            <a:r>
              <a:rPr lang="en-US" sz="1000">
                <a:latin typeface="Cambria" panose="02040503050406030204" pitchFamily="18" charset="0"/>
              </a:rPr>
              <a:t> The values in the heatmap represent the correlation coefficients between pairs of variables. Correlation  coefficients typically</a:t>
            </a:r>
            <a:r>
              <a:rPr lang="en-US" sz="1000" b="1">
                <a:latin typeface="Cambria" panose="02040503050406030204" pitchFamily="18" charset="0"/>
              </a:rPr>
              <a:t> range from -1 to +1:</a:t>
            </a:r>
          </a:p>
          <a:p>
            <a:pPr marL="171450" indent="-171450">
              <a:buFont typeface="Arial" panose="020B0604020202020204" pitchFamily="34" charset="0"/>
              <a:buChar char="•"/>
            </a:pPr>
            <a:r>
              <a:rPr lang="en-US" sz="1000" b="1">
                <a:latin typeface="Cambria" panose="02040503050406030204" pitchFamily="18" charset="0"/>
              </a:rPr>
              <a:t> +1</a:t>
            </a:r>
            <a:r>
              <a:rPr lang="en-US" sz="1000">
                <a:latin typeface="Cambria" panose="02040503050406030204" pitchFamily="18" charset="0"/>
              </a:rPr>
              <a:t> indicates a perfect positive linear relationship (as one variable increases, the other also increases).</a:t>
            </a:r>
          </a:p>
          <a:p>
            <a:pPr marL="171450" indent="-171450">
              <a:buFont typeface="Arial" panose="020B0604020202020204" pitchFamily="34" charset="0"/>
              <a:buChar char="•"/>
            </a:pPr>
            <a:r>
              <a:rPr lang="en-US" sz="1000" b="1">
                <a:latin typeface="Cambria" panose="02040503050406030204" pitchFamily="18" charset="0"/>
              </a:rPr>
              <a:t> -1</a:t>
            </a:r>
            <a:r>
              <a:rPr lang="en-US" sz="1000">
                <a:latin typeface="Cambria" panose="02040503050406030204" pitchFamily="18" charset="0"/>
              </a:rPr>
              <a:t> indicates a perfect negative linear relationship (as one variable increases, the other decreases).</a:t>
            </a:r>
          </a:p>
          <a:p>
            <a:pPr marL="171450" indent="-171450">
              <a:buFont typeface="Arial" panose="020B0604020202020204" pitchFamily="34" charset="0"/>
              <a:buChar char="•"/>
            </a:pPr>
            <a:r>
              <a:rPr lang="en-US" sz="1000" b="1">
                <a:latin typeface="Cambria" panose="02040503050406030204" pitchFamily="18" charset="0"/>
              </a:rPr>
              <a:t>  0</a:t>
            </a:r>
            <a:r>
              <a:rPr lang="en-US" sz="1000">
                <a:latin typeface="Cambria" panose="02040503050406030204" pitchFamily="18" charset="0"/>
              </a:rPr>
              <a:t> indicates no linear relationship.</a:t>
            </a:r>
          </a:p>
        </p:txBody>
      </p:sp>
      <p:sp>
        <p:nvSpPr>
          <p:cNvPr id="9" name="TextBox 8">
            <a:extLst>
              <a:ext uri="{FF2B5EF4-FFF2-40B4-BE49-F238E27FC236}">
                <a16:creationId xmlns:a16="http://schemas.microsoft.com/office/drawing/2014/main" id="{AEA10FD9-9106-7BB5-25AB-20B3F92EF767}"/>
              </a:ext>
            </a:extLst>
          </p:cNvPr>
          <p:cNvSpPr txBox="1"/>
          <p:nvPr/>
        </p:nvSpPr>
        <p:spPr>
          <a:xfrm>
            <a:off x="371472" y="1618059"/>
            <a:ext cx="5740431" cy="1169551"/>
          </a:xfrm>
          <a:prstGeom prst="rect">
            <a:avLst/>
          </a:prstGeom>
          <a:noFill/>
        </p:spPr>
        <p:txBody>
          <a:bodyPr wrap="square">
            <a:spAutoFit/>
          </a:bodyPr>
          <a:lstStyle/>
          <a:p>
            <a:r>
              <a:rPr lang="en-US" sz="1000" b="1">
                <a:latin typeface="Cambria" panose="02040503050406030204" pitchFamily="18" charset="0"/>
              </a:rPr>
              <a:t>Color Gradient:</a:t>
            </a:r>
          </a:p>
          <a:p>
            <a:r>
              <a:rPr lang="en-US" sz="1000">
                <a:latin typeface="Cambria" panose="02040503050406030204" pitchFamily="18" charset="0"/>
              </a:rPr>
              <a:t>The heatmap uses color to represent these correlation coefficients. For example, darker colors might  represent stronger correlations (either positive or negative), and lighter colors could indicate weaker or no correlation.</a:t>
            </a:r>
          </a:p>
          <a:p>
            <a:pPr marL="171450" indent="-171450">
              <a:buFont typeface="Arial" panose="020B0604020202020204" pitchFamily="34" charset="0"/>
              <a:buChar char="•"/>
            </a:pPr>
            <a:r>
              <a:rPr lang="en-US" sz="1000" b="1">
                <a:latin typeface="Cambria" panose="02040503050406030204" pitchFamily="18" charset="0"/>
              </a:rPr>
              <a:t>Dark blue:</a:t>
            </a:r>
            <a:r>
              <a:rPr lang="en-US" sz="1000">
                <a:latin typeface="Cambria" panose="02040503050406030204" pitchFamily="18" charset="0"/>
              </a:rPr>
              <a:t> represent strong negative correlations (close to -1).</a:t>
            </a:r>
          </a:p>
          <a:p>
            <a:pPr marL="171450" indent="-171450">
              <a:buFont typeface="Arial" panose="020B0604020202020204" pitchFamily="34" charset="0"/>
              <a:buChar char="•"/>
            </a:pPr>
            <a:r>
              <a:rPr lang="en-US" sz="1000" b="1">
                <a:latin typeface="Cambria" panose="02040503050406030204" pitchFamily="18" charset="0"/>
              </a:rPr>
              <a:t>Light blue: </a:t>
            </a:r>
            <a:r>
              <a:rPr lang="en-US" sz="1000">
                <a:latin typeface="Cambria" panose="02040503050406030204" pitchFamily="18" charset="0"/>
              </a:rPr>
              <a:t>represent weak or no correlation (around 0).</a:t>
            </a:r>
          </a:p>
          <a:p>
            <a:pPr marL="171450" indent="-171450">
              <a:buFont typeface="Arial" panose="020B0604020202020204" pitchFamily="34" charset="0"/>
              <a:buChar char="•"/>
            </a:pPr>
            <a:r>
              <a:rPr lang="en-US" sz="1000" b="1">
                <a:latin typeface="Cambria" panose="02040503050406030204" pitchFamily="18" charset="0"/>
              </a:rPr>
              <a:t>Dark red:</a:t>
            </a:r>
            <a:r>
              <a:rPr lang="en-US" sz="1000">
                <a:latin typeface="Cambria" panose="02040503050406030204" pitchFamily="18" charset="0"/>
              </a:rPr>
              <a:t> represent strong positive correlations (close to +1).</a:t>
            </a:r>
          </a:p>
        </p:txBody>
      </p:sp>
      <p:sp>
        <p:nvSpPr>
          <p:cNvPr id="14" name="TextBox 13">
            <a:extLst>
              <a:ext uri="{FF2B5EF4-FFF2-40B4-BE49-F238E27FC236}">
                <a16:creationId xmlns:a16="http://schemas.microsoft.com/office/drawing/2014/main" id="{EE7CA3C6-A71B-60C2-9B69-627CCC09FDC9}"/>
              </a:ext>
            </a:extLst>
          </p:cNvPr>
          <p:cNvSpPr txBox="1"/>
          <p:nvPr/>
        </p:nvSpPr>
        <p:spPr>
          <a:xfrm>
            <a:off x="8340918" y="-300272"/>
            <a:ext cx="184731" cy="369332"/>
          </a:xfrm>
          <a:prstGeom prst="rect">
            <a:avLst/>
          </a:prstGeom>
          <a:solidFill>
            <a:schemeClr val="bg1"/>
          </a:solidFill>
        </p:spPr>
        <p:txBody>
          <a:bodyPr wrap="none" rtlCol="0">
            <a:spAutoFit/>
          </a:bodyPr>
          <a:lstStyle/>
          <a:p>
            <a:endParaRPr lang="en-US"/>
          </a:p>
        </p:txBody>
      </p:sp>
      <p:sp>
        <p:nvSpPr>
          <p:cNvPr id="18" name="TextBox 17">
            <a:extLst>
              <a:ext uri="{FF2B5EF4-FFF2-40B4-BE49-F238E27FC236}">
                <a16:creationId xmlns:a16="http://schemas.microsoft.com/office/drawing/2014/main" id="{2BACF991-6291-7EBF-952B-A6A71996E1BF}"/>
              </a:ext>
            </a:extLst>
          </p:cNvPr>
          <p:cNvSpPr txBox="1"/>
          <p:nvPr/>
        </p:nvSpPr>
        <p:spPr>
          <a:xfrm>
            <a:off x="387377" y="2805655"/>
            <a:ext cx="3267116" cy="900246"/>
          </a:xfrm>
          <a:prstGeom prst="rect">
            <a:avLst/>
          </a:prstGeom>
          <a:noFill/>
        </p:spPr>
        <p:txBody>
          <a:bodyPr wrap="square">
            <a:spAutoFit/>
          </a:bodyPr>
          <a:lstStyle>
            <a:defPPr>
              <a:defRPr lang="en-US"/>
            </a:defPPr>
            <a:lvl1pPr>
              <a:defRPr sz="1000" b="1">
                <a:latin typeface="Cambria" panose="02040503050406030204" pitchFamily="18" charset="0"/>
              </a:defRPr>
            </a:lvl1pPr>
          </a:lstStyle>
          <a:p>
            <a:r>
              <a:rPr lang="en-US" sz="1050"/>
              <a:t>Uses of Correlation Heatmap</a:t>
            </a:r>
          </a:p>
          <a:p>
            <a:pPr marL="171450" indent="-171450">
              <a:buFont typeface="Arial" panose="020B0604020202020204" pitchFamily="34" charset="0"/>
              <a:buChar char="•"/>
            </a:pPr>
            <a:r>
              <a:rPr lang="en-US" sz="1050" b="0"/>
              <a:t>Identifying Relationships Between Variables</a:t>
            </a:r>
          </a:p>
          <a:p>
            <a:pPr marL="171450" indent="-171450">
              <a:buFont typeface="Arial" panose="020B0604020202020204" pitchFamily="34" charset="0"/>
              <a:buChar char="•"/>
            </a:pPr>
            <a:r>
              <a:rPr lang="en-US" sz="1050" b="0"/>
              <a:t>Feature Selection</a:t>
            </a:r>
          </a:p>
          <a:p>
            <a:pPr marL="171450" indent="-171450">
              <a:buFont typeface="Arial" panose="020B0604020202020204" pitchFamily="34" charset="0"/>
              <a:buChar char="•"/>
            </a:pPr>
            <a:r>
              <a:rPr lang="en-US" sz="1050" b="0"/>
              <a:t>Detecting Patterns, Predictive Modeling</a:t>
            </a:r>
          </a:p>
          <a:p>
            <a:pPr marL="171450" indent="-171450">
              <a:buFont typeface="Arial" panose="020B0604020202020204" pitchFamily="34" charset="0"/>
              <a:buChar char="•"/>
            </a:pPr>
            <a:r>
              <a:rPr lang="en-US" sz="1050" b="0"/>
              <a:t>Outlier Detection, Visual Clarity</a:t>
            </a:r>
          </a:p>
        </p:txBody>
      </p:sp>
      <p:graphicFrame>
        <p:nvGraphicFramePr>
          <p:cNvPr id="19" name="Content Placeholder 3">
            <a:extLst>
              <a:ext uri="{FF2B5EF4-FFF2-40B4-BE49-F238E27FC236}">
                <a16:creationId xmlns:a16="http://schemas.microsoft.com/office/drawing/2014/main" id="{BE9BD071-12F5-032E-E7AB-B639EB50C0CD}"/>
              </a:ext>
            </a:extLst>
          </p:cNvPr>
          <p:cNvGraphicFramePr/>
          <p:nvPr>
            <p:extLst>
              <p:ext uri="{D42A27DB-BD31-4B8C-83A1-F6EECF244321}">
                <p14:modId xmlns:p14="http://schemas.microsoft.com/office/powerpoint/2010/main" val="2898526388"/>
              </p:ext>
            </p:extLst>
          </p:nvPr>
        </p:nvGraphicFramePr>
        <p:xfrm>
          <a:off x="387377" y="1933497"/>
          <a:ext cx="5740429" cy="4746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5777636"/>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2" ma:contentTypeDescription="Create a new document." ma:contentTypeScope="" ma:versionID="51468041dbc5bc1cc882fb2f6bb11cac">
  <xsd:schema xmlns:xsd="http://www.w3.org/2001/XMLSchema" xmlns:xs="http://www.w3.org/2001/XMLSchema" xmlns:p="http://schemas.microsoft.com/office/2006/metadata/properties" xmlns:ns3="2fcbf0f5-e064-4873-b1a9-47e79535b686" targetNamespace="http://schemas.microsoft.com/office/2006/metadata/properties" ma:root="true" ma:fieldsID="e16e4ff0ad3bf39b29a0bf1e876e8d24" ns3:_="">
    <xsd:import namespace="2fcbf0f5-e064-4873-b1a9-47e79535b6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EB5C6A-A51B-4BA4-92A7-3CF4E5A6C019}">
  <ds:schemaRefs>
    <ds:schemaRef ds:uri="http://schemas.microsoft.com/sharepoint/v3/contenttype/forms"/>
  </ds:schemaRefs>
</ds:datastoreItem>
</file>

<file path=customXml/itemProps2.xml><?xml version="1.0" encoding="utf-8"?>
<ds:datastoreItem xmlns:ds="http://schemas.openxmlformats.org/officeDocument/2006/customXml" ds:itemID="{55E88F59-CE43-47C7-BE9A-FD312497268A}">
  <ds:schemaRefs>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http://purl.org/dc/elements/1.1/"/>
    <ds:schemaRef ds:uri="2fcbf0f5-e064-4873-b1a9-47e79535b686"/>
    <ds:schemaRef ds:uri="http://purl.org/dc/dcmitype/"/>
  </ds:schemaRefs>
</ds:datastoreItem>
</file>

<file path=customXml/itemProps3.xml><?xml version="1.0" encoding="utf-8"?>
<ds:datastoreItem xmlns:ds="http://schemas.openxmlformats.org/officeDocument/2006/customXml" ds:itemID="{0FE3C878-061A-4C94-AC8B-6B91D5F4608B}">
  <ds:schemaRefs>
    <ds:schemaRef ds:uri="2fcbf0f5-e064-4873-b1a9-47e79535b6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143</TotalTime>
  <Words>8039</Words>
  <Application>Microsoft Macintosh PowerPoint</Application>
  <PresentationFormat>Widescreen</PresentationFormat>
  <Paragraphs>760</Paragraphs>
  <Slides>29</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vt:i4>
      </vt:variant>
    </vt:vector>
  </HeadingPairs>
  <TitlesOfParts>
    <vt:vector size="46" baseType="lpstr">
      <vt:lpstr>Aptos</vt:lpstr>
      <vt:lpstr>Aptos Narrow</vt:lpstr>
      <vt:lpstr>Arial</vt:lpstr>
      <vt:lpstr>Arial,Sans-Serif</vt:lpstr>
      <vt:lpstr>Calibri</vt:lpstr>
      <vt:lpstr>Cambria</vt:lpstr>
      <vt:lpstr>IBM Plex Sans</vt:lpstr>
      <vt:lpstr>IBM Plex Sans Light</vt:lpstr>
      <vt:lpstr>IBM Plex Sans SemiBold</vt:lpstr>
      <vt:lpstr>Saira Condensed Condensed Light</vt:lpstr>
      <vt:lpstr>Saira Condensed Condensed SemiBold</vt:lpstr>
      <vt:lpstr>System Font Regular</vt:lpstr>
      <vt:lpstr>system-ui</vt:lpstr>
      <vt:lpstr>Times New Roman</vt:lpstr>
      <vt:lpstr>var(--fonts-poppins)</vt:lpstr>
      <vt:lpstr>Wingdings</vt:lpstr>
      <vt:lpstr>Office Theme</vt:lpstr>
      <vt:lpstr>Diabetes Classification</vt:lpstr>
      <vt:lpstr>Team Members</vt:lpstr>
      <vt:lpstr>Agenda</vt:lpstr>
      <vt:lpstr>PowerPoint Presentation</vt:lpstr>
      <vt:lpstr>PowerPoint Presentation</vt:lpstr>
      <vt:lpstr>PowerPoint Presentation</vt:lpstr>
      <vt:lpstr>Data Cleaning &amp;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Fields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Komal Wavhal</cp:lastModifiedBy>
  <cp:revision>18</cp:revision>
  <dcterms:created xsi:type="dcterms:W3CDTF">2022-06-10T19:28:06Z</dcterms:created>
  <dcterms:modified xsi:type="dcterms:W3CDTF">2024-12-10T20:39:36Z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y fmtid="{D5CDD505-2E9C-101B-9397-08002B2CF9AE}" pid="3" name="MSIP_Label_a73fd474-4f3c-44ed-88fb-5cc4bd2471bf_Enabled">
    <vt:lpwstr>true</vt:lpwstr>
  </property>
  <property fmtid="{D5CDD505-2E9C-101B-9397-08002B2CF9AE}" pid="4" name="MSIP_Label_a73fd474-4f3c-44ed-88fb-5cc4bd2471bf_SetDate">
    <vt:lpwstr>2023-09-11T14:25:29Z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2b247f71-13b3-467d-9701-7068ec931c57</vt:lpwstr>
  </property>
  <property fmtid="{D5CDD505-2E9C-101B-9397-08002B2CF9AE}" pid="9" name="MSIP_Label_a73fd474-4f3c-44ed-88fb-5cc4bd2471bf_ContentBits">
    <vt:lpwstr>0</vt:lpwstr>
  </property>
</Properties>
</file>